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Proxima Nova"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Shape 3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 name="Shape 3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Shape 3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Shape 3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 name="Shape 1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54"/>
        <p:cNvGrpSpPr/>
        <p:nvPr/>
      </p:nvGrpSpPr>
      <p:grpSpPr>
        <a:xfrm>
          <a:off x="0" y="0"/>
          <a:ext cx="0" cy="0"/>
          <a:chOff x="0" y="0"/>
          <a:chExt cx="0" cy="0"/>
        </a:xfrm>
      </p:grpSpPr>
      <p:cxnSp>
        <p:nvCxnSpPr>
          <p:cNvPr id="55" name="Shape 55"/>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56" name="Shape 56"/>
          <p:cNvSpPr txBox="1">
            <a:spLocks noGrp="1"/>
          </p:cNvSpPr>
          <p:nvPr>
            <p:ph type="ctrTitle"/>
          </p:nvPr>
        </p:nvSpPr>
        <p:spPr>
          <a:xfrm>
            <a:off x="510450" y="1257300"/>
            <a:ext cx="8123100" cy="1588500"/>
          </a:xfrm>
          <a:prstGeom prst="rect">
            <a:avLst/>
          </a:prstGeom>
        </p:spPr>
        <p:txBody>
          <a:bodyPr lIns="91425" tIns="91425" rIns="91425" bIns="91425" anchor="b"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57" name="Shape 57"/>
          <p:cNvSpPr txBox="1">
            <a:spLocks noGrp="1"/>
          </p:cNvSpPr>
          <p:nvPr>
            <p:ph type="subTitle" idx="1"/>
          </p:nvPr>
        </p:nvSpPr>
        <p:spPr>
          <a:xfrm>
            <a:off x="510450" y="3182312"/>
            <a:ext cx="8123100" cy="629999"/>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None/>
              <a:defRPr sz="2400">
                <a:solidFill>
                  <a:schemeClr val="lt1"/>
                </a:solidFill>
              </a:defRPr>
            </a:lvl1pPr>
            <a:lvl2pPr lvl="1" rtl="0">
              <a:lnSpc>
                <a:spcPct val="100000"/>
              </a:lnSpc>
              <a:spcBef>
                <a:spcPts val="0"/>
              </a:spcBef>
              <a:spcAft>
                <a:spcPts val="0"/>
              </a:spcAft>
              <a:buClr>
                <a:schemeClr val="lt1"/>
              </a:buClr>
              <a:buSzPct val="100000"/>
              <a:buNone/>
              <a:defRPr sz="2400">
                <a:solidFill>
                  <a:schemeClr val="lt1"/>
                </a:solidFill>
              </a:defRPr>
            </a:lvl2pPr>
            <a:lvl3pPr lvl="2" rtl="0">
              <a:lnSpc>
                <a:spcPct val="100000"/>
              </a:lnSpc>
              <a:spcBef>
                <a:spcPts val="0"/>
              </a:spcBef>
              <a:spcAft>
                <a:spcPts val="0"/>
              </a:spcAft>
              <a:buClr>
                <a:schemeClr val="lt1"/>
              </a:buClr>
              <a:buSzPct val="100000"/>
              <a:buNone/>
              <a:defRPr sz="2400">
                <a:solidFill>
                  <a:schemeClr val="lt1"/>
                </a:solidFill>
              </a:defRPr>
            </a:lvl3pPr>
            <a:lvl4pPr lvl="3" rtl="0">
              <a:lnSpc>
                <a:spcPct val="100000"/>
              </a:lnSpc>
              <a:spcBef>
                <a:spcPts val="0"/>
              </a:spcBef>
              <a:spcAft>
                <a:spcPts val="0"/>
              </a:spcAft>
              <a:buClr>
                <a:schemeClr val="lt1"/>
              </a:buClr>
              <a:buSzPct val="100000"/>
              <a:buNone/>
              <a:defRPr sz="2400">
                <a:solidFill>
                  <a:schemeClr val="lt1"/>
                </a:solidFill>
              </a:defRPr>
            </a:lvl4pPr>
            <a:lvl5pPr lvl="4" rtl="0">
              <a:lnSpc>
                <a:spcPct val="100000"/>
              </a:lnSpc>
              <a:spcBef>
                <a:spcPts val="0"/>
              </a:spcBef>
              <a:spcAft>
                <a:spcPts val="0"/>
              </a:spcAft>
              <a:buClr>
                <a:schemeClr val="lt1"/>
              </a:buClr>
              <a:buSzPct val="100000"/>
              <a:buNone/>
              <a:defRPr sz="2400">
                <a:solidFill>
                  <a:schemeClr val="lt1"/>
                </a:solidFill>
              </a:defRPr>
            </a:lvl5pPr>
            <a:lvl6pPr lvl="5" rtl="0">
              <a:lnSpc>
                <a:spcPct val="100000"/>
              </a:lnSpc>
              <a:spcBef>
                <a:spcPts val="0"/>
              </a:spcBef>
              <a:spcAft>
                <a:spcPts val="0"/>
              </a:spcAft>
              <a:buClr>
                <a:schemeClr val="lt1"/>
              </a:buClr>
              <a:buSzPct val="100000"/>
              <a:buNone/>
              <a:defRPr sz="2400">
                <a:solidFill>
                  <a:schemeClr val="lt1"/>
                </a:solidFill>
              </a:defRPr>
            </a:lvl6pPr>
            <a:lvl7pPr lvl="6" rtl="0">
              <a:lnSpc>
                <a:spcPct val="100000"/>
              </a:lnSpc>
              <a:spcBef>
                <a:spcPts val="0"/>
              </a:spcBef>
              <a:spcAft>
                <a:spcPts val="0"/>
              </a:spcAft>
              <a:buClr>
                <a:schemeClr val="lt1"/>
              </a:buClr>
              <a:buSzPct val="100000"/>
              <a:buNone/>
              <a:defRPr sz="2400">
                <a:solidFill>
                  <a:schemeClr val="lt1"/>
                </a:solidFill>
              </a:defRPr>
            </a:lvl7pPr>
            <a:lvl8pPr lvl="7" rtl="0">
              <a:lnSpc>
                <a:spcPct val="100000"/>
              </a:lnSpc>
              <a:spcBef>
                <a:spcPts val="0"/>
              </a:spcBef>
              <a:spcAft>
                <a:spcPts val="0"/>
              </a:spcAft>
              <a:buClr>
                <a:schemeClr val="lt1"/>
              </a:buClr>
              <a:buSzPct val="100000"/>
              <a:buNone/>
              <a:defRPr sz="2400">
                <a:solidFill>
                  <a:schemeClr val="lt1"/>
                </a:solidFill>
              </a:defRPr>
            </a:lvl8pPr>
            <a:lvl9pPr lvl="8" rtl="0">
              <a:lnSpc>
                <a:spcPct val="100000"/>
              </a:lnSpc>
              <a:spcBef>
                <a:spcPts val="0"/>
              </a:spcBef>
              <a:spcAft>
                <a:spcPts val="0"/>
              </a:spcAft>
              <a:buClr>
                <a:schemeClr val="lt1"/>
              </a:buClr>
              <a:buSzPct val="100000"/>
              <a:buNone/>
              <a:defRPr sz="2400">
                <a:solidFill>
                  <a:schemeClr val="lt1"/>
                </a:solidFill>
              </a:defRPr>
            </a:lvl9pPr>
          </a:lstStyle>
          <a:p>
            <a:endParaRPr/>
          </a:p>
        </p:txBody>
      </p:sp>
      <p:sp>
        <p:nvSpPr>
          <p:cNvPr id="58" name="Shape 5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59"/>
        <p:cNvGrpSpPr/>
        <p:nvPr/>
      </p:nvGrpSpPr>
      <p:grpSpPr>
        <a:xfrm>
          <a:off x="0" y="0"/>
          <a:ext cx="0" cy="0"/>
          <a:chOff x="0" y="0"/>
          <a:chExt cx="0" cy="0"/>
        </a:xfrm>
      </p:grpSpPr>
      <p:cxnSp>
        <p:nvCxnSpPr>
          <p:cNvPr id="60" name="Shape 60"/>
          <p:cNvCxnSpPr/>
          <p:nvPr/>
        </p:nvCxnSpPr>
        <p:spPr>
          <a:xfrm>
            <a:off x="0" y="2998150"/>
            <a:ext cx="9144000" cy="0"/>
          </a:xfrm>
          <a:prstGeom prst="straightConnector1">
            <a:avLst/>
          </a:prstGeom>
          <a:noFill/>
          <a:ln w="19050" cap="flat" cmpd="sng">
            <a:solidFill>
              <a:schemeClr val="lt2"/>
            </a:solidFill>
            <a:prstDash val="solid"/>
            <a:round/>
            <a:headEnd type="none" w="med" len="med"/>
            <a:tailEnd type="none" w="med" len="med"/>
          </a:ln>
        </p:spPr>
      </p:cxnSp>
      <p:sp>
        <p:nvSpPr>
          <p:cNvPr id="61" name="Shape 61"/>
          <p:cNvSpPr txBox="1">
            <a:spLocks noGrp="1"/>
          </p:cNvSpPr>
          <p:nvPr>
            <p:ph type="title"/>
          </p:nvPr>
        </p:nvSpPr>
        <p:spPr>
          <a:xfrm>
            <a:off x="510450" y="2057400"/>
            <a:ext cx="8123100" cy="778800"/>
          </a:xfrm>
          <a:prstGeom prst="rect">
            <a:avLst/>
          </a:prstGeom>
        </p:spPr>
        <p:txBody>
          <a:bodyPr lIns="91425" tIns="91425" rIns="91425" bIns="91425" anchor="b" anchorCtr="0"/>
          <a:lstStyle>
            <a:lvl1pPr lvl="0" rtl="0">
              <a:spcBef>
                <a:spcPts val="0"/>
              </a:spcBef>
              <a:buClr>
                <a:schemeClr val="lt1"/>
              </a:buClr>
              <a:buSzPct val="100000"/>
              <a:defRPr sz="3600">
                <a:solidFill>
                  <a:schemeClr val="lt1"/>
                </a:solidFill>
              </a:defRPr>
            </a:lvl1pPr>
            <a:lvl2pPr lvl="1" rtl="0">
              <a:spcBef>
                <a:spcPts val="0"/>
              </a:spcBef>
              <a:buClr>
                <a:schemeClr val="lt1"/>
              </a:buClr>
              <a:buSzPct val="100000"/>
              <a:defRPr sz="3600">
                <a:solidFill>
                  <a:schemeClr val="lt1"/>
                </a:solidFill>
              </a:defRPr>
            </a:lvl2pPr>
            <a:lvl3pPr lvl="2" rtl="0">
              <a:spcBef>
                <a:spcPts val="0"/>
              </a:spcBef>
              <a:buClr>
                <a:schemeClr val="lt1"/>
              </a:buClr>
              <a:buSzPct val="100000"/>
              <a:defRPr sz="3600">
                <a:solidFill>
                  <a:schemeClr val="lt1"/>
                </a:solidFill>
              </a:defRPr>
            </a:lvl3pPr>
            <a:lvl4pPr lvl="3" rtl="0">
              <a:spcBef>
                <a:spcPts val="0"/>
              </a:spcBef>
              <a:buClr>
                <a:schemeClr val="lt1"/>
              </a:buClr>
              <a:buSzPct val="100000"/>
              <a:defRPr sz="3600">
                <a:solidFill>
                  <a:schemeClr val="lt1"/>
                </a:solidFill>
              </a:defRPr>
            </a:lvl4pPr>
            <a:lvl5pPr lvl="4" rtl="0">
              <a:spcBef>
                <a:spcPts val="0"/>
              </a:spcBef>
              <a:buClr>
                <a:schemeClr val="lt1"/>
              </a:buClr>
              <a:buSzPct val="100000"/>
              <a:defRPr sz="3600">
                <a:solidFill>
                  <a:schemeClr val="lt1"/>
                </a:solidFill>
              </a:defRPr>
            </a:lvl5pPr>
            <a:lvl6pPr lvl="5" rtl="0">
              <a:spcBef>
                <a:spcPts val="0"/>
              </a:spcBef>
              <a:buClr>
                <a:schemeClr val="lt1"/>
              </a:buClr>
              <a:buSzPct val="100000"/>
              <a:defRPr sz="3600">
                <a:solidFill>
                  <a:schemeClr val="lt1"/>
                </a:solidFill>
              </a:defRPr>
            </a:lvl6pPr>
            <a:lvl7pPr lvl="6" rtl="0">
              <a:spcBef>
                <a:spcPts val="0"/>
              </a:spcBef>
              <a:buClr>
                <a:schemeClr val="lt1"/>
              </a:buClr>
              <a:buSzPct val="100000"/>
              <a:defRPr sz="3600">
                <a:solidFill>
                  <a:schemeClr val="lt1"/>
                </a:solidFill>
              </a:defRPr>
            </a:lvl7pPr>
            <a:lvl8pPr lvl="7" rtl="0">
              <a:spcBef>
                <a:spcPts val="0"/>
              </a:spcBef>
              <a:buClr>
                <a:schemeClr val="lt1"/>
              </a:buClr>
              <a:buSzPct val="100000"/>
              <a:defRPr sz="3600">
                <a:solidFill>
                  <a:schemeClr val="lt1"/>
                </a:solidFill>
              </a:defRPr>
            </a:lvl8pPr>
            <a:lvl9pPr lvl="8" rtl="0">
              <a:spcBef>
                <a:spcPts val="0"/>
              </a:spcBef>
              <a:buClr>
                <a:schemeClr val="lt1"/>
              </a:buClr>
              <a:buSzPct val="100000"/>
              <a:defRPr sz="3600">
                <a:solidFill>
                  <a:schemeClr val="lt1"/>
                </a:solidFill>
              </a:defRPr>
            </a:lvl9pPr>
          </a:lstStyle>
          <a:p>
            <a:endParaRPr/>
          </a:p>
        </p:txBody>
      </p:sp>
      <p:sp>
        <p:nvSpPr>
          <p:cNvPr id="62" name="Shape 6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3"/>
        <p:cNvGrpSpPr/>
        <p:nvPr/>
      </p:nvGrpSpPr>
      <p:grpSpPr>
        <a:xfrm>
          <a:off x="0" y="0"/>
          <a:ext cx="0" cy="0"/>
          <a:chOff x="0" y="0"/>
          <a:chExt cx="0" cy="0"/>
        </a:xfrm>
      </p:grpSpPr>
      <p:sp>
        <p:nvSpPr>
          <p:cNvPr id="64" name="Shape 64"/>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65" name="Shape 65"/>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6" name="Shape 66"/>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0" name="Shape 70"/>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1" name="Shape 71"/>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2" name="Shape 7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5" name="Shape 7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78" name="Shape 78"/>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9" name="Shape 7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90250" y="526350"/>
            <a:ext cx="57975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82" name="Shape 8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83"/>
        <p:cNvGrpSpPr/>
        <p:nvPr/>
      </p:nvGrpSpPr>
      <p:grpSpPr>
        <a:xfrm>
          <a:off x="0" y="0"/>
          <a:ext cx="0" cy="0"/>
          <a:chOff x="0" y="0"/>
          <a:chExt cx="0" cy="0"/>
        </a:xfrm>
      </p:grpSpPr>
      <p:sp>
        <p:nvSpPr>
          <p:cNvPr id="84" name="Shape 84"/>
          <p:cNvSpPr/>
          <p:nvPr/>
        </p:nvSpPr>
        <p:spPr>
          <a:xfrm>
            <a:off x="4572000" y="75"/>
            <a:ext cx="4572000" cy="51434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85" name="Shape 85"/>
          <p:cNvCxnSpPr/>
          <p:nvPr/>
        </p:nvCxnSpPr>
        <p:spPr>
          <a:xfrm>
            <a:off x="5029675" y="4495500"/>
            <a:ext cx="468300" cy="0"/>
          </a:xfrm>
          <a:prstGeom prst="straightConnector1">
            <a:avLst/>
          </a:prstGeom>
          <a:noFill/>
          <a:ln w="19050" cap="flat" cmpd="sng">
            <a:solidFill>
              <a:schemeClr val="lt2"/>
            </a:solidFill>
            <a:prstDash val="solid"/>
            <a:round/>
            <a:headEnd type="none" w="med" len="med"/>
            <a:tailEnd type="none" w="med" len="med"/>
          </a:ln>
        </p:spPr>
      </p:cxnSp>
      <p:sp>
        <p:nvSpPr>
          <p:cNvPr id="86" name="Shape 86"/>
          <p:cNvSpPr txBox="1">
            <a:spLocks noGrp="1"/>
          </p:cNvSpPr>
          <p:nvPr>
            <p:ph type="title"/>
          </p:nvPr>
        </p:nvSpPr>
        <p:spPr>
          <a:xfrm>
            <a:off x="265500" y="1205825"/>
            <a:ext cx="4045199" cy="1509599"/>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87" name="Shape 87"/>
          <p:cNvSpPr txBox="1">
            <a:spLocks noGrp="1"/>
          </p:cNvSpPr>
          <p:nvPr>
            <p:ph type="subTitle" idx="1"/>
          </p:nvPr>
        </p:nvSpPr>
        <p:spPr>
          <a:xfrm>
            <a:off x="265500" y="2769000"/>
            <a:ext cx="4045199" cy="13455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88" name="Shape 88"/>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89" name="Shape 8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311700" y="4236825"/>
            <a:ext cx="5998800" cy="598799"/>
          </a:xfrm>
          <a:prstGeom prst="rect">
            <a:avLst/>
          </a:prstGeom>
        </p:spPr>
        <p:txBody>
          <a:bodyPr lIns="91425" tIns="91425" rIns="91425" bIns="91425" anchor="ctr" anchorCtr="0"/>
          <a:lstStyle>
            <a:lvl1pPr lvl="0" rtl="0">
              <a:lnSpc>
                <a:spcPct val="100000"/>
              </a:lnSpc>
              <a:spcBef>
                <a:spcPts val="0"/>
              </a:spcBef>
              <a:spcAft>
                <a:spcPts val="0"/>
              </a:spcAft>
              <a:buSzPct val="100000"/>
              <a:buNone/>
              <a:defRPr sz="2100"/>
            </a:lvl1pPr>
          </a:lstStyle>
          <a:p>
            <a:endParaRPr/>
          </a:p>
        </p:txBody>
      </p:sp>
      <p:sp>
        <p:nvSpPr>
          <p:cNvPr id="92" name="Shape 9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95" name="Shape 95"/>
          <p:cNvSpPr txBox="1">
            <a:spLocks noGrp="1"/>
          </p:cNvSpPr>
          <p:nvPr>
            <p:ph type="title"/>
          </p:nvPr>
        </p:nvSpPr>
        <p:spPr>
          <a:xfrm>
            <a:off x="311700" y="991475"/>
            <a:ext cx="8520599" cy="1917899"/>
          </a:xfrm>
          <a:prstGeom prst="rect">
            <a:avLst/>
          </a:prstGeom>
        </p:spPr>
        <p:txBody>
          <a:bodyPr lIns="91425" tIns="91425" rIns="91425" bIns="91425" anchor="ctr" anchorCtr="0"/>
          <a:lstStyle>
            <a:lvl1pPr lvl="0" algn="ctr" rtl="0">
              <a:spcBef>
                <a:spcPts val="0"/>
              </a:spcBef>
              <a:buSzPct val="100000"/>
              <a:defRPr sz="14000" b="1"/>
            </a:lvl1pPr>
            <a:lvl2pPr lvl="1" algn="ctr" rtl="0">
              <a:spcBef>
                <a:spcPts val="0"/>
              </a:spcBef>
              <a:buSzPct val="100000"/>
              <a:defRPr sz="14000" b="1"/>
            </a:lvl2pPr>
            <a:lvl3pPr lvl="2" algn="ctr" rtl="0">
              <a:spcBef>
                <a:spcPts val="0"/>
              </a:spcBef>
              <a:buSzPct val="100000"/>
              <a:defRPr sz="14000" b="1"/>
            </a:lvl3pPr>
            <a:lvl4pPr lvl="3" algn="ctr" rtl="0">
              <a:spcBef>
                <a:spcPts val="0"/>
              </a:spcBef>
              <a:buSzPct val="100000"/>
              <a:defRPr sz="14000" b="1"/>
            </a:lvl4pPr>
            <a:lvl5pPr lvl="4" algn="ctr" rtl="0">
              <a:spcBef>
                <a:spcPts val="0"/>
              </a:spcBef>
              <a:buSzPct val="100000"/>
              <a:defRPr sz="14000" b="1"/>
            </a:lvl5pPr>
            <a:lvl6pPr lvl="5" algn="ctr" rtl="0">
              <a:spcBef>
                <a:spcPts val="0"/>
              </a:spcBef>
              <a:buSzPct val="100000"/>
              <a:defRPr sz="14000" b="1"/>
            </a:lvl6pPr>
            <a:lvl7pPr lvl="6" algn="ctr" rtl="0">
              <a:spcBef>
                <a:spcPts val="0"/>
              </a:spcBef>
              <a:buSzPct val="100000"/>
              <a:defRPr sz="14000" b="1"/>
            </a:lvl7pPr>
            <a:lvl8pPr lvl="7" algn="ctr" rtl="0">
              <a:spcBef>
                <a:spcPts val="0"/>
              </a:spcBef>
              <a:buSzPct val="100000"/>
              <a:defRPr sz="14000" b="1"/>
            </a:lvl8pPr>
            <a:lvl9pPr lvl="8" algn="ctr" rtl="0">
              <a:spcBef>
                <a:spcPts val="0"/>
              </a:spcBef>
              <a:buSzPct val="100000"/>
              <a:defRPr sz="14000" b="1"/>
            </a:lvl9pPr>
          </a:lstStyle>
          <a:p>
            <a:endParaRPr/>
          </a:p>
        </p:txBody>
      </p:sp>
      <p:sp>
        <p:nvSpPr>
          <p:cNvPr id="96" name="Shape 96"/>
          <p:cNvSpPr txBox="1">
            <a:spLocks noGrp="1"/>
          </p:cNvSpPr>
          <p:nvPr>
            <p:ph type="body" idx="1"/>
          </p:nvPr>
        </p:nvSpPr>
        <p:spPr>
          <a:xfrm>
            <a:off x="311700" y="3071300"/>
            <a:ext cx="8520599" cy="901799"/>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97" name="Shape 9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8"/>
        <p:cNvGrpSpPr/>
        <p:nvPr/>
      </p:nvGrpSpPr>
      <p:grpSpPr>
        <a:xfrm>
          <a:off x="0" y="0"/>
          <a:ext cx="0" cy="0"/>
          <a:chOff x="0" y="0"/>
          <a:chExt cx="0" cy="0"/>
        </a:xfrm>
      </p:grpSpPr>
      <p:sp>
        <p:nvSpPr>
          <p:cNvPr id="99" name="Shape 9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rt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Shape 52"/>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rtl="0">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a:endParaRPr/>
          </a:p>
        </p:txBody>
      </p:sp>
      <p:sp>
        <p:nvSpPr>
          <p:cNvPr id="53" name="Shape 53"/>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1"/>
                </a:solidFill>
                <a:latin typeface="Proxima Nova"/>
                <a:ea typeface="Proxima Nova"/>
                <a:cs typeface="Proxima Nova"/>
                <a:sym typeface="Proxima Nova"/>
              </a:rPr>
              <a:t>‹#›</a:t>
            </a:fld>
            <a:endParaRPr lang="en" sz="1000">
              <a:solidFill>
                <a:schemeClr val="dk1"/>
              </a:solidFill>
              <a:latin typeface="Proxima Nova"/>
              <a:ea typeface="Proxima Nova"/>
              <a:cs typeface="Proxima Nova"/>
              <a:sym typeface="Proxima Nova"/>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30.gif"/><Relationship Id="rId13" Type="http://schemas.openxmlformats.org/officeDocument/2006/relationships/image" Target="../media/image35.png"/><Relationship Id="rId3" Type="http://schemas.openxmlformats.org/officeDocument/2006/relationships/image" Target="../media/image25.gif"/><Relationship Id="rId7" Type="http://schemas.openxmlformats.org/officeDocument/2006/relationships/image" Target="../media/image29.gif"/><Relationship Id="rId12" Type="http://schemas.openxmlformats.org/officeDocument/2006/relationships/image" Target="../media/image34.gif"/><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28.gif"/><Relationship Id="rId11" Type="http://schemas.openxmlformats.org/officeDocument/2006/relationships/image" Target="../media/image33.gif"/><Relationship Id="rId5" Type="http://schemas.openxmlformats.org/officeDocument/2006/relationships/image" Target="../media/image27.gif"/><Relationship Id="rId10" Type="http://schemas.openxmlformats.org/officeDocument/2006/relationships/image" Target="../media/image32.gif"/><Relationship Id="rId4" Type="http://schemas.openxmlformats.org/officeDocument/2006/relationships/image" Target="../media/image26.gif"/><Relationship Id="rId9" Type="http://schemas.openxmlformats.org/officeDocument/2006/relationships/image" Target="../media/image31.gif"/></Relationships>
</file>

<file path=ppt/slides/_rels/slide2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510450" y="1257300"/>
            <a:ext cx="8123100" cy="1588500"/>
          </a:xfrm>
          <a:prstGeom prst="rect">
            <a:avLst/>
          </a:prstGeom>
        </p:spPr>
        <p:txBody>
          <a:bodyPr lIns="91425" tIns="91425" rIns="91425" bIns="91425" anchor="b" anchorCtr="0">
            <a:noAutofit/>
          </a:bodyPr>
          <a:lstStyle/>
          <a:p>
            <a:pPr lvl="0" rtl="0">
              <a:spcBef>
                <a:spcPts val="0"/>
              </a:spcBef>
              <a:buNone/>
            </a:pPr>
            <a:r>
              <a:rPr lang="en"/>
              <a:t>Final Design Package</a:t>
            </a:r>
          </a:p>
        </p:txBody>
      </p:sp>
      <p:sp>
        <p:nvSpPr>
          <p:cNvPr id="105" name="Shape 105"/>
          <p:cNvSpPr txBox="1">
            <a:spLocks noGrp="1"/>
          </p:cNvSpPr>
          <p:nvPr>
            <p:ph type="subTitle" idx="1"/>
          </p:nvPr>
        </p:nvSpPr>
        <p:spPr>
          <a:xfrm>
            <a:off x="510450" y="3182312"/>
            <a:ext cx="8123100" cy="629999"/>
          </a:xfrm>
          <a:prstGeom prst="rect">
            <a:avLst/>
          </a:prstGeom>
        </p:spPr>
        <p:txBody>
          <a:bodyPr lIns="91425" tIns="91425" rIns="91425" bIns="91425" anchor="t" anchorCtr="0">
            <a:noAutofit/>
          </a:bodyPr>
          <a:lstStyle/>
          <a:p>
            <a:pPr lvl="0" rtl="0">
              <a:spcBef>
                <a:spcPts val="0"/>
              </a:spcBef>
              <a:buNone/>
            </a:pPr>
            <a:r>
              <a:rPr lang="en"/>
              <a:t>Compressor Subsystem</a:t>
            </a:r>
          </a:p>
          <a:p>
            <a:pPr lvl="0" rtl="0">
              <a:spcBef>
                <a:spcPts val="0"/>
              </a:spcBef>
              <a:buNone/>
            </a:pPr>
            <a:endParaRPr/>
          </a:p>
          <a:p>
            <a:pPr lvl="0" rtl="0">
              <a:spcBef>
                <a:spcPts val="0"/>
              </a:spcBef>
              <a:buNone/>
            </a:pPr>
            <a:r>
              <a:rPr lang="en"/>
              <a:t>University of Pennsylvania Hyperloop Team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Guide Vane - Airfoil Profiles </a:t>
            </a:r>
          </a:p>
        </p:txBody>
      </p:sp>
      <p:sp>
        <p:nvSpPr>
          <p:cNvPr id="182" name="Shape 182"/>
          <p:cNvSpPr txBox="1"/>
          <p:nvPr/>
        </p:nvSpPr>
        <p:spPr>
          <a:xfrm>
            <a:off x="1143900" y="3126750"/>
            <a:ext cx="4661399" cy="353699"/>
          </a:xfrm>
          <a:prstGeom prst="rect">
            <a:avLst/>
          </a:prstGeom>
          <a:noFill/>
          <a:ln>
            <a:noFill/>
          </a:ln>
        </p:spPr>
        <p:txBody>
          <a:bodyPr lIns="91425" tIns="91425" rIns="91425" bIns="91425" anchor="t" anchorCtr="0">
            <a:noAutofit/>
          </a:bodyPr>
          <a:lstStyle/>
          <a:p>
            <a:pPr lvl="0" rtl="0">
              <a:spcBef>
                <a:spcPts val="0"/>
              </a:spcBef>
              <a:buNone/>
            </a:pPr>
            <a:r>
              <a:rPr lang="en"/>
              <a:t>Hub</a:t>
            </a:r>
          </a:p>
          <a:p>
            <a:pPr lvl="0" rtl="0">
              <a:spcBef>
                <a:spcPts val="0"/>
              </a:spcBef>
              <a:buNone/>
            </a:pPr>
            <a:endParaRPr/>
          </a:p>
        </p:txBody>
      </p:sp>
      <p:pic>
        <p:nvPicPr>
          <p:cNvPr id="183" name="Shape 183" descr="Guide vane hub.PNG"/>
          <p:cNvPicPr preferRelativeResize="0"/>
          <p:nvPr/>
        </p:nvPicPr>
        <p:blipFill>
          <a:blip r:embed="rId3">
            <a:alphaModFix/>
          </a:blip>
          <a:stretch>
            <a:fillRect/>
          </a:stretch>
        </p:blipFill>
        <p:spPr>
          <a:xfrm>
            <a:off x="180574" y="1901550"/>
            <a:ext cx="2711025" cy="1289050"/>
          </a:xfrm>
          <a:prstGeom prst="rect">
            <a:avLst/>
          </a:prstGeom>
          <a:noFill/>
          <a:ln>
            <a:noFill/>
          </a:ln>
        </p:spPr>
      </p:pic>
      <p:sp>
        <p:nvSpPr>
          <p:cNvPr id="184" name="Shape 184"/>
          <p:cNvSpPr txBox="1"/>
          <p:nvPr/>
        </p:nvSpPr>
        <p:spPr>
          <a:xfrm>
            <a:off x="6172900" y="2478375"/>
            <a:ext cx="3955500" cy="461399"/>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85" name="Shape 185"/>
          <p:cNvSpPr txBox="1"/>
          <p:nvPr/>
        </p:nvSpPr>
        <p:spPr>
          <a:xfrm>
            <a:off x="4194250" y="3126750"/>
            <a:ext cx="4661399" cy="353699"/>
          </a:xfrm>
          <a:prstGeom prst="rect">
            <a:avLst/>
          </a:prstGeom>
          <a:noFill/>
          <a:ln>
            <a:noFill/>
          </a:ln>
        </p:spPr>
        <p:txBody>
          <a:bodyPr lIns="91425" tIns="91425" rIns="91425" bIns="91425" anchor="t" anchorCtr="0">
            <a:noAutofit/>
          </a:bodyPr>
          <a:lstStyle/>
          <a:p>
            <a:pPr lvl="0" rtl="0">
              <a:spcBef>
                <a:spcPts val="0"/>
              </a:spcBef>
              <a:buNone/>
            </a:pPr>
            <a:r>
              <a:rPr lang="en"/>
              <a:t>Mid</a:t>
            </a:r>
          </a:p>
          <a:p>
            <a:pPr lvl="0" rtl="0">
              <a:spcBef>
                <a:spcPts val="0"/>
              </a:spcBef>
              <a:buNone/>
            </a:pPr>
            <a:endParaRPr/>
          </a:p>
        </p:txBody>
      </p:sp>
      <p:sp>
        <p:nvSpPr>
          <p:cNvPr id="186" name="Shape 186"/>
          <p:cNvSpPr txBox="1"/>
          <p:nvPr/>
        </p:nvSpPr>
        <p:spPr>
          <a:xfrm>
            <a:off x="7370100" y="3126750"/>
            <a:ext cx="4661399" cy="353699"/>
          </a:xfrm>
          <a:prstGeom prst="rect">
            <a:avLst/>
          </a:prstGeom>
          <a:noFill/>
          <a:ln>
            <a:noFill/>
          </a:ln>
        </p:spPr>
        <p:txBody>
          <a:bodyPr lIns="91425" tIns="91425" rIns="91425" bIns="91425" anchor="t" anchorCtr="0">
            <a:noAutofit/>
          </a:bodyPr>
          <a:lstStyle/>
          <a:p>
            <a:pPr lvl="0" rtl="0">
              <a:spcBef>
                <a:spcPts val="0"/>
              </a:spcBef>
              <a:buNone/>
            </a:pPr>
            <a:r>
              <a:rPr lang="en"/>
              <a:t>Tip</a:t>
            </a:r>
          </a:p>
          <a:p>
            <a:pPr lvl="0" rtl="0">
              <a:spcBef>
                <a:spcPts val="0"/>
              </a:spcBef>
              <a:buNone/>
            </a:pPr>
            <a:endParaRPr/>
          </a:p>
          <a:p>
            <a:pPr lvl="0" rtl="0">
              <a:spcBef>
                <a:spcPts val="0"/>
              </a:spcBef>
              <a:buNone/>
            </a:pPr>
            <a:endParaRPr/>
          </a:p>
        </p:txBody>
      </p:sp>
      <p:pic>
        <p:nvPicPr>
          <p:cNvPr id="187" name="Shape 187" descr="tip guide vane.PNG"/>
          <p:cNvPicPr preferRelativeResize="0"/>
          <p:nvPr/>
        </p:nvPicPr>
        <p:blipFill>
          <a:blip r:embed="rId4">
            <a:alphaModFix/>
          </a:blip>
          <a:stretch>
            <a:fillRect/>
          </a:stretch>
        </p:blipFill>
        <p:spPr>
          <a:xfrm rot="-5400000">
            <a:off x="7002952" y="1419690"/>
            <a:ext cx="1253525" cy="2252774"/>
          </a:xfrm>
          <a:prstGeom prst="rect">
            <a:avLst/>
          </a:prstGeom>
          <a:noFill/>
          <a:ln>
            <a:noFill/>
          </a:ln>
        </p:spPr>
      </p:pic>
      <p:pic>
        <p:nvPicPr>
          <p:cNvPr id="188" name="Shape 188" descr="guide vane mid fsd.PNG"/>
          <p:cNvPicPr preferRelativeResize="0"/>
          <p:nvPr/>
        </p:nvPicPr>
        <p:blipFill>
          <a:blip r:embed="rId5">
            <a:alphaModFix/>
          </a:blip>
          <a:stretch>
            <a:fillRect/>
          </a:stretch>
        </p:blipFill>
        <p:spPr>
          <a:xfrm rot="-5400000">
            <a:off x="4096687" y="1164412"/>
            <a:ext cx="1201550" cy="2662274"/>
          </a:xfrm>
          <a:prstGeom prst="rect">
            <a:avLst/>
          </a:prstGeom>
          <a:noFill/>
          <a:ln>
            <a:noFill/>
          </a:ln>
        </p:spPr>
      </p:pic>
      <p:sp>
        <p:nvSpPr>
          <p:cNvPr id="189" name="Shape 189"/>
          <p:cNvSpPr txBox="1"/>
          <p:nvPr/>
        </p:nvSpPr>
        <p:spPr>
          <a:xfrm>
            <a:off x="1115400" y="3973375"/>
            <a:ext cx="7640700" cy="843300"/>
          </a:xfrm>
          <a:prstGeom prst="rect">
            <a:avLst/>
          </a:prstGeom>
          <a:noFill/>
          <a:ln>
            <a:noFill/>
          </a:ln>
        </p:spPr>
        <p:txBody>
          <a:bodyPr lIns="91425" tIns="91425" rIns="91425" bIns="91425" anchor="t" anchorCtr="0">
            <a:noAutofit/>
          </a:bodyPr>
          <a:lstStyle/>
          <a:p>
            <a:pPr lvl="0">
              <a:spcBef>
                <a:spcPts val="0"/>
              </a:spcBef>
              <a:buNone/>
            </a:pPr>
            <a:r>
              <a:rPr lang="en"/>
              <a:t>As seen in the airfoils, the tip is distinctly more twisted than the mid or the hub</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Guide Vane</a:t>
            </a:r>
          </a:p>
        </p:txBody>
      </p:sp>
      <p:sp>
        <p:nvSpPr>
          <p:cNvPr id="195" name="Shape 195"/>
          <p:cNvSpPr txBox="1"/>
          <p:nvPr/>
        </p:nvSpPr>
        <p:spPr>
          <a:xfrm>
            <a:off x="3762850" y="4183250"/>
            <a:ext cx="4661399" cy="353699"/>
          </a:xfrm>
          <a:prstGeom prst="rect">
            <a:avLst/>
          </a:prstGeom>
          <a:noFill/>
          <a:ln>
            <a:noFill/>
          </a:ln>
        </p:spPr>
        <p:txBody>
          <a:bodyPr lIns="91425" tIns="91425" rIns="91425" bIns="91425" anchor="t" anchorCtr="0">
            <a:noAutofit/>
          </a:bodyPr>
          <a:lstStyle/>
          <a:p>
            <a:pPr lvl="0" rtl="0">
              <a:spcBef>
                <a:spcPts val="0"/>
              </a:spcBef>
              <a:buNone/>
            </a:pPr>
            <a:r>
              <a:rPr lang="en"/>
              <a:t>Guide vane </a:t>
            </a:r>
          </a:p>
        </p:txBody>
      </p:sp>
      <p:pic>
        <p:nvPicPr>
          <p:cNvPr id="196" name="Shape 196" descr="Guide vane.JPG"/>
          <p:cNvPicPr preferRelativeResize="0"/>
          <p:nvPr/>
        </p:nvPicPr>
        <p:blipFill rotWithShape="1">
          <a:blip r:embed="rId3">
            <a:alphaModFix/>
          </a:blip>
          <a:srcRect l="37324" t="22844" r="28353" b="12751"/>
          <a:stretch/>
        </p:blipFill>
        <p:spPr>
          <a:xfrm>
            <a:off x="2849850" y="1382925"/>
            <a:ext cx="3138297" cy="2760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Designing the Rotor</a:t>
            </a:r>
          </a:p>
        </p:txBody>
      </p:sp>
      <p:sp>
        <p:nvSpPr>
          <p:cNvPr id="202" name="Shape 202"/>
          <p:cNvSpPr txBox="1"/>
          <p:nvPr/>
        </p:nvSpPr>
        <p:spPr>
          <a:xfrm>
            <a:off x="4417800" y="3890525"/>
            <a:ext cx="3203999" cy="492899"/>
          </a:xfrm>
          <a:prstGeom prst="rect">
            <a:avLst/>
          </a:prstGeom>
          <a:noFill/>
          <a:ln>
            <a:noFill/>
          </a:ln>
        </p:spPr>
        <p:txBody>
          <a:bodyPr lIns="91425" tIns="91425" rIns="91425" bIns="91425" anchor="t" anchorCtr="0">
            <a:noAutofit/>
          </a:bodyPr>
          <a:lstStyle/>
          <a:p>
            <a:pPr lvl="0" algn="ctr" rtl="0">
              <a:spcBef>
                <a:spcPts val="0"/>
              </a:spcBef>
              <a:buNone/>
            </a:pPr>
            <a:r>
              <a:rPr lang="en"/>
              <a:t>Velocity triangles used to calculate the Rotor airfoil angles at the midspan</a:t>
            </a:r>
          </a:p>
        </p:txBody>
      </p:sp>
      <p:pic>
        <p:nvPicPr>
          <p:cNvPr id="203" name="Shape 203" descr="Rotor velocity triangles.png"/>
          <p:cNvPicPr preferRelativeResize="0"/>
          <p:nvPr/>
        </p:nvPicPr>
        <p:blipFill>
          <a:blip r:embed="rId3">
            <a:alphaModFix/>
          </a:blip>
          <a:stretch>
            <a:fillRect/>
          </a:stretch>
        </p:blipFill>
        <p:spPr>
          <a:xfrm>
            <a:off x="4245825" y="1239175"/>
            <a:ext cx="3547950" cy="2458049"/>
          </a:xfrm>
          <a:prstGeom prst="rect">
            <a:avLst/>
          </a:prstGeom>
          <a:noFill/>
          <a:ln>
            <a:noFill/>
          </a:ln>
        </p:spPr>
      </p:pic>
      <p:sp>
        <p:nvSpPr>
          <p:cNvPr id="204" name="Shape 204"/>
          <p:cNvSpPr txBox="1"/>
          <p:nvPr/>
        </p:nvSpPr>
        <p:spPr>
          <a:xfrm>
            <a:off x="4493325" y="1897237"/>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238m/s</a:t>
            </a:r>
          </a:p>
        </p:txBody>
      </p:sp>
      <p:sp>
        <p:nvSpPr>
          <p:cNvPr id="205" name="Shape 205"/>
          <p:cNvSpPr txBox="1"/>
          <p:nvPr/>
        </p:nvSpPr>
        <p:spPr>
          <a:xfrm>
            <a:off x="6912750" y="3244512"/>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238m/s</a:t>
            </a:r>
          </a:p>
        </p:txBody>
      </p:sp>
      <p:sp>
        <p:nvSpPr>
          <p:cNvPr id="206" name="Shape 206"/>
          <p:cNvSpPr txBox="1"/>
          <p:nvPr/>
        </p:nvSpPr>
        <p:spPr>
          <a:xfrm>
            <a:off x="4843250" y="2340800"/>
            <a:ext cx="865500" cy="130499"/>
          </a:xfrm>
          <a:prstGeom prst="rect">
            <a:avLst/>
          </a:prstGeom>
          <a:noFill/>
          <a:ln>
            <a:noFill/>
          </a:ln>
        </p:spPr>
        <p:txBody>
          <a:bodyPr lIns="91425" tIns="91425" rIns="91425" bIns="91425" anchor="t" anchorCtr="0">
            <a:noAutofit/>
          </a:bodyPr>
          <a:lstStyle/>
          <a:p>
            <a:pPr lvl="0" rtl="0">
              <a:spcBef>
                <a:spcPts val="0"/>
              </a:spcBef>
              <a:buNone/>
            </a:pPr>
            <a:r>
              <a:rPr lang="en" sz="1000"/>
              <a:t>237m/s</a:t>
            </a:r>
          </a:p>
        </p:txBody>
      </p:sp>
      <p:sp>
        <p:nvSpPr>
          <p:cNvPr id="207" name="Shape 207"/>
          <p:cNvSpPr txBox="1"/>
          <p:nvPr/>
        </p:nvSpPr>
        <p:spPr>
          <a:xfrm>
            <a:off x="7098000" y="2810000"/>
            <a:ext cx="865500" cy="130499"/>
          </a:xfrm>
          <a:prstGeom prst="rect">
            <a:avLst/>
          </a:prstGeom>
          <a:noFill/>
          <a:ln>
            <a:noFill/>
          </a:ln>
        </p:spPr>
        <p:txBody>
          <a:bodyPr lIns="91425" tIns="91425" rIns="91425" bIns="91425" anchor="t" anchorCtr="0">
            <a:noAutofit/>
          </a:bodyPr>
          <a:lstStyle/>
          <a:p>
            <a:pPr lvl="0" rtl="0">
              <a:spcBef>
                <a:spcPts val="0"/>
              </a:spcBef>
              <a:buNone/>
            </a:pPr>
            <a:r>
              <a:rPr lang="en" sz="1000"/>
              <a:t>237m/s</a:t>
            </a:r>
          </a:p>
        </p:txBody>
      </p:sp>
      <p:sp>
        <p:nvSpPr>
          <p:cNvPr id="208" name="Shape 208"/>
          <p:cNvSpPr txBox="1"/>
          <p:nvPr/>
        </p:nvSpPr>
        <p:spPr>
          <a:xfrm>
            <a:off x="4310100" y="2748200"/>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323m/s</a:t>
            </a:r>
          </a:p>
        </p:txBody>
      </p:sp>
      <p:sp>
        <p:nvSpPr>
          <p:cNvPr id="209" name="Shape 209"/>
          <p:cNvSpPr txBox="1"/>
          <p:nvPr/>
        </p:nvSpPr>
        <p:spPr>
          <a:xfrm>
            <a:off x="6681375" y="2251875"/>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323m/s</a:t>
            </a:r>
          </a:p>
        </p:txBody>
      </p:sp>
      <p:sp>
        <p:nvSpPr>
          <p:cNvPr id="210" name="Shape 210"/>
          <p:cNvSpPr txBox="1"/>
          <p:nvPr/>
        </p:nvSpPr>
        <p:spPr>
          <a:xfrm>
            <a:off x="5605725" y="1701875"/>
            <a:ext cx="1024800" cy="130499"/>
          </a:xfrm>
          <a:prstGeom prst="rect">
            <a:avLst/>
          </a:prstGeom>
          <a:noFill/>
          <a:ln>
            <a:noFill/>
          </a:ln>
        </p:spPr>
        <p:txBody>
          <a:bodyPr lIns="91425" tIns="91425" rIns="91425" bIns="91425" anchor="t" anchorCtr="0">
            <a:noAutofit/>
          </a:bodyPr>
          <a:lstStyle/>
          <a:p>
            <a:pPr lvl="0" rtl="0">
              <a:spcBef>
                <a:spcPts val="0"/>
              </a:spcBef>
              <a:buNone/>
            </a:pPr>
            <a:r>
              <a:rPr lang="en" sz="1100"/>
              <a:t>6000 rpm</a:t>
            </a:r>
          </a:p>
        </p:txBody>
      </p:sp>
      <p:sp>
        <p:nvSpPr>
          <p:cNvPr id="211" name="Shape 211"/>
          <p:cNvSpPr txBox="1"/>
          <p:nvPr/>
        </p:nvSpPr>
        <p:spPr>
          <a:xfrm>
            <a:off x="369700" y="1407500"/>
            <a:ext cx="3294899" cy="28215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The rotor angles were calculated based on the velocity of the incoming air</a:t>
            </a:r>
          </a:p>
          <a:p>
            <a:pPr marL="457200" lvl="0" indent="-228600" rtl="0">
              <a:spcBef>
                <a:spcPts val="0"/>
              </a:spcBef>
              <a:buChar char="●"/>
            </a:pPr>
            <a:r>
              <a:rPr lang="en"/>
              <a:t>To ensure the highest compression ratio, we optimized the blade to have the highest possible De Haller’s number while ensuring subsonic wind velocities at all parts of the Rotor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Rotor Airfoil Profiles</a:t>
            </a:r>
          </a:p>
        </p:txBody>
      </p:sp>
      <p:sp>
        <p:nvSpPr>
          <p:cNvPr id="217" name="Shape 217"/>
          <p:cNvSpPr txBox="1">
            <a:spLocks noGrp="1"/>
          </p:cNvSpPr>
          <p:nvPr>
            <p:ph type="body" idx="1"/>
          </p:nvPr>
        </p:nvSpPr>
        <p:spPr>
          <a:xfrm>
            <a:off x="415475" y="1217325"/>
            <a:ext cx="8520599" cy="3416400"/>
          </a:xfrm>
          <a:prstGeom prst="rect">
            <a:avLst/>
          </a:prstGeom>
        </p:spPr>
        <p:txBody>
          <a:bodyPr lIns="91425" tIns="91425" rIns="91425" bIns="91425" anchor="t" anchorCtr="0">
            <a:noAutofit/>
          </a:bodyPr>
          <a:lstStyle/>
          <a:p>
            <a:pPr lvl="0" rtl="0">
              <a:spcBef>
                <a:spcPts val="0"/>
              </a:spcBef>
              <a:buNone/>
            </a:pPr>
            <a:endParaRPr/>
          </a:p>
          <a:p>
            <a:pPr lvl="0" rtl="0">
              <a:spcBef>
                <a:spcPts val="0"/>
              </a:spcBef>
              <a:buNone/>
            </a:pPr>
            <a:endParaRPr/>
          </a:p>
        </p:txBody>
      </p:sp>
      <p:sp>
        <p:nvSpPr>
          <p:cNvPr id="218" name="Shape 218"/>
          <p:cNvSpPr txBox="1"/>
          <p:nvPr/>
        </p:nvSpPr>
        <p:spPr>
          <a:xfrm>
            <a:off x="3349325" y="2776275"/>
            <a:ext cx="2652899" cy="363300"/>
          </a:xfrm>
          <a:prstGeom prst="rect">
            <a:avLst/>
          </a:prstGeom>
          <a:noFill/>
          <a:ln>
            <a:noFill/>
          </a:ln>
        </p:spPr>
        <p:txBody>
          <a:bodyPr lIns="91425" tIns="91425" rIns="91425" bIns="91425" anchor="t" anchorCtr="0">
            <a:noAutofit/>
          </a:bodyPr>
          <a:lstStyle/>
          <a:p>
            <a:pPr lvl="0" algn="ctr" rtl="0">
              <a:spcBef>
                <a:spcPts val="0"/>
              </a:spcBef>
              <a:buNone/>
            </a:pPr>
            <a:r>
              <a:rPr lang="en"/>
              <a:t>Mid</a:t>
            </a:r>
          </a:p>
        </p:txBody>
      </p:sp>
      <p:pic>
        <p:nvPicPr>
          <p:cNvPr id="219" name="Shape 219" descr="Rotor hub t.PNG"/>
          <p:cNvPicPr preferRelativeResize="0"/>
          <p:nvPr/>
        </p:nvPicPr>
        <p:blipFill>
          <a:blip r:embed="rId3">
            <a:alphaModFix/>
          </a:blip>
          <a:stretch>
            <a:fillRect/>
          </a:stretch>
        </p:blipFill>
        <p:spPr>
          <a:xfrm>
            <a:off x="131750" y="1692875"/>
            <a:ext cx="2877448" cy="1040775"/>
          </a:xfrm>
          <a:prstGeom prst="rect">
            <a:avLst/>
          </a:prstGeom>
          <a:noFill/>
          <a:ln>
            <a:noFill/>
          </a:ln>
        </p:spPr>
      </p:pic>
      <p:sp>
        <p:nvSpPr>
          <p:cNvPr id="220" name="Shape 220"/>
          <p:cNvSpPr txBox="1"/>
          <p:nvPr/>
        </p:nvSpPr>
        <p:spPr>
          <a:xfrm>
            <a:off x="1478825" y="2776275"/>
            <a:ext cx="1083299" cy="246599"/>
          </a:xfrm>
          <a:prstGeom prst="rect">
            <a:avLst/>
          </a:prstGeom>
          <a:noFill/>
          <a:ln>
            <a:noFill/>
          </a:ln>
        </p:spPr>
        <p:txBody>
          <a:bodyPr lIns="91425" tIns="91425" rIns="91425" bIns="91425" anchor="t" anchorCtr="0">
            <a:noAutofit/>
          </a:bodyPr>
          <a:lstStyle/>
          <a:p>
            <a:pPr lvl="0" rtl="0">
              <a:spcBef>
                <a:spcPts val="0"/>
              </a:spcBef>
              <a:buNone/>
            </a:pPr>
            <a:r>
              <a:rPr lang="en"/>
              <a:t>Hub</a:t>
            </a:r>
          </a:p>
        </p:txBody>
      </p:sp>
      <p:pic>
        <p:nvPicPr>
          <p:cNvPr id="221" name="Shape 221" descr="Rotor mid.PNG"/>
          <p:cNvPicPr preferRelativeResize="0"/>
          <p:nvPr/>
        </p:nvPicPr>
        <p:blipFill>
          <a:blip r:embed="rId4">
            <a:alphaModFix/>
          </a:blip>
          <a:stretch>
            <a:fillRect/>
          </a:stretch>
        </p:blipFill>
        <p:spPr>
          <a:xfrm>
            <a:off x="3385600" y="1619675"/>
            <a:ext cx="2580326" cy="1252025"/>
          </a:xfrm>
          <a:prstGeom prst="rect">
            <a:avLst/>
          </a:prstGeom>
          <a:noFill/>
          <a:ln>
            <a:noFill/>
          </a:ln>
        </p:spPr>
      </p:pic>
      <p:pic>
        <p:nvPicPr>
          <p:cNvPr id="222" name="Shape 222" descr="Rotor tip.PNG"/>
          <p:cNvPicPr preferRelativeResize="0"/>
          <p:nvPr/>
        </p:nvPicPr>
        <p:blipFill>
          <a:blip r:embed="rId5">
            <a:alphaModFix/>
          </a:blip>
          <a:stretch>
            <a:fillRect/>
          </a:stretch>
        </p:blipFill>
        <p:spPr>
          <a:xfrm>
            <a:off x="6597273" y="1527875"/>
            <a:ext cx="2183494" cy="1435624"/>
          </a:xfrm>
          <a:prstGeom prst="rect">
            <a:avLst/>
          </a:prstGeom>
          <a:noFill/>
          <a:ln>
            <a:noFill/>
          </a:ln>
        </p:spPr>
      </p:pic>
      <p:sp>
        <p:nvSpPr>
          <p:cNvPr id="223" name="Shape 223"/>
          <p:cNvSpPr txBox="1"/>
          <p:nvPr/>
        </p:nvSpPr>
        <p:spPr>
          <a:xfrm>
            <a:off x="6283175" y="2776275"/>
            <a:ext cx="2652899" cy="363300"/>
          </a:xfrm>
          <a:prstGeom prst="rect">
            <a:avLst/>
          </a:prstGeom>
          <a:noFill/>
          <a:ln>
            <a:noFill/>
          </a:ln>
        </p:spPr>
        <p:txBody>
          <a:bodyPr lIns="91425" tIns="91425" rIns="91425" bIns="91425" anchor="t" anchorCtr="0">
            <a:noAutofit/>
          </a:bodyPr>
          <a:lstStyle/>
          <a:p>
            <a:pPr lvl="0" algn="ctr" rtl="0">
              <a:spcBef>
                <a:spcPts val="0"/>
              </a:spcBef>
              <a:buNone/>
            </a:pPr>
            <a:r>
              <a:rPr lang="en"/>
              <a:t>Tip</a:t>
            </a:r>
          </a:p>
          <a:p>
            <a:pPr lvl="0" algn="ctr" rtl="0">
              <a:spcBef>
                <a:spcPts val="0"/>
              </a:spcBef>
              <a:buNone/>
            </a:pPr>
            <a:endParaRPr/>
          </a:p>
        </p:txBody>
      </p:sp>
      <p:sp>
        <p:nvSpPr>
          <p:cNvPr id="224" name="Shape 224"/>
          <p:cNvSpPr txBox="1"/>
          <p:nvPr/>
        </p:nvSpPr>
        <p:spPr>
          <a:xfrm>
            <a:off x="2107975" y="3878700"/>
            <a:ext cx="5435400" cy="908100"/>
          </a:xfrm>
          <a:prstGeom prst="rect">
            <a:avLst/>
          </a:prstGeom>
          <a:noFill/>
          <a:ln>
            <a:noFill/>
          </a:ln>
        </p:spPr>
        <p:txBody>
          <a:bodyPr lIns="91425" tIns="91425" rIns="91425" bIns="91425" anchor="t" anchorCtr="0">
            <a:noAutofit/>
          </a:bodyPr>
          <a:lstStyle/>
          <a:p>
            <a:pPr lvl="0">
              <a:spcBef>
                <a:spcPts val="0"/>
              </a:spcBef>
              <a:buNone/>
            </a:pPr>
            <a:r>
              <a:rPr lang="en"/>
              <a:t>To ensure the highest possible De Haller’s number, the blade has to twist at different parts.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Rotor: Blade and Blade root</a:t>
            </a:r>
          </a:p>
        </p:txBody>
      </p:sp>
      <p:sp>
        <p:nvSpPr>
          <p:cNvPr id="230" name="Shape 230"/>
          <p:cNvSpPr txBox="1"/>
          <p:nvPr/>
        </p:nvSpPr>
        <p:spPr>
          <a:xfrm>
            <a:off x="2583075" y="4215964"/>
            <a:ext cx="2321999" cy="259499"/>
          </a:xfrm>
          <a:prstGeom prst="rect">
            <a:avLst/>
          </a:prstGeom>
          <a:noFill/>
          <a:ln>
            <a:noFill/>
          </a:ln>
        </p:spPr>
        <p:txBody>
          <a:bodyPr lIns="91425" tIns="91425" rIns="91425" bIns="91425" anchor="t" anchorCtr="0">
            <a:noAutofit/>
          </a:bodyPr>
          <a:lstStyle/>
          <a:p>
            <a:pPr lvl="0" rtl="0">
              <a:spcBef>
                <a:spcPts val="0"/>
              </a:spcBef>
              <a:buNone/>
            </a:pPr>
            <a:r>
              <a:rPr lang="en"/>
              <a:t>Rotor Blade</a:t>
            </a:r>
          </a:p>
        </p:txBody>
      </p:sp>
      <p:sp>
        <p:nvSpPr>
          <p:cNvPr id="231" name="Shape 231"/>
          <p:cNvSpPr txBox="1"/>
          <p:nvPr/>
        </p:nvSpPr>
        <p:spPr>
          <a:xfrm>
            <a:off x="6891300" y="4213680"/>
            <a:ext cx="2321999" cy="259499"/>
          </a:xfrm>
          <a:prstGeom prst="rect">
            <a:avLst/>
          </a:prstGeom>
          <a:noFill/>
          <a:ln>
            <a:noFill/>
          </a:ln>
        </p:spPr>
        <p:txBody>
          <a:bodyPr lIns="91425" tIns="91425" rIns="91425" bIns="91425" anchor="t" anchorCtr="0">
            <a:noAutofit/>
          </a:bodyPr>
          <a:lstStyle/>
          <a:p>
            <a:pPr lvl="0" rtl="0">
              <a:spcBef>
                <a:spcPts val="0"/>
              </a:spcBef>
              <a:buNone/>
            </a:pPr>
            <a:r>
              <a:rPr lang="en"/>
              <a:t>Rotor Blade Root</a:t>
            </a:r>
          </a:p>
        </p:txBody>
      </p:sp>
      <p:pic>
        <p:nvPicPr>
          <p:cNvPr id="232" name="Shape 232" descr="Rotor blade.JPG"/>
          <p:cNvPicPr preferRelativeResize="0"/>
          <p:nvPr/>
        </p:nvPicPr>
        <p:blipFill rotWithShape="1">
          <a:blip r:embed="rId3">
            <a:alphaModFix/>
          </a:blip>
          <a:srcRect l="46178" t="13741" r="41266" b="26774"/>
          <a:stretch/>
        </p:blipFill>
        <p:spPr>
          <a:xfrm>
            <a:off x="2583075" y="1374725"/>
            <a:ext cx="1148049" cy="2549650"/>
          </a:xfrm>
          <a:prstGeom prst="rect">
            <a:avLst/>
          </a:prstGeom>
          <a:noFill/>
          <a:ln>
            <a:noFill/>
          </a:ln>
        </p:spPr>
      </p:pic>
      <p:pic>
        <p:nvPicPr>
          <p:cNvPr id="233" name="Shape 233" descr="Rotor blade root.JPG"/>
          <p:cNvPicPr preferRelativeResize="0"/>
          <p:nvPr/>
        </p:nvPicPr>
        <p:blipFill rotWithShape="1">
          <a:blip r:embed="rId4">
            <a:alphaModFix/>
          </a:blip>
          <a:srcRect l="44970" t="2561" r="33536" b="14821"/>
          <a:stretch/>
        </p:blipFill>
        <p:spPr>
          <a:xfrm>
            <a:off x="6949675" y="1400387"/>
            <a:ext cx="1443374" cy="2600925"/>
          </a:xfrm>
          <a:prstGeom prst="rect">
            <a:avLst/>
          </a:prstGeom>
          <a:noFill/>
          <a:ln>
            <a:noFill/>
          </a:ln>
        </p:spPr>
      </p:pic>
      <p:sp>
        <p:nvSpPr>
          <p:cNvPr id="234" name="Shape 234"/>
          <p:cNvSpPr txBox="1"/>
          <p:nvPr/>
        </p:nvSpPr>
        <p:spPr>
          <a:xfrm>
            <a:off x="4971600" y="1374725"/>
            <a:ext cx="1919700" cy="2600999"/>
          </a:xfrm>
          <a:prstGeom prst="rect">
            <a:avLst/>
          </a:prstGeom>
          <a:noFill/>
          <a:ln>
            <a:noFill/>
          </a:ln>
        </p:spPr>
        <p:txBody>
          <a:bodyPr lIns="91425" tIns="91425" rIns="91425" bIns="91425" anchor="t" anchorCtr="0">
            <a:noAutofit/>
          </a:bodyPr>
          <a:lstStyle/>
          <a:p>
            <a:pPr lvl="0">
              <a:spcBef>
                <a:spcPts val="0"/>
              </a:spcBef>
              <a:buNone/>
            </a:pPr>
            <a:r>
              <a:rPr lang="en"/>
              <a:t>The blade root was made into a ‘fir tree’ shape to ensure best pressure distribution and to easily allow the blades to be inserted into the rotor without the blades flying out</a:t>
            </a:r>
          </a:p>
        </p:txBody>
      </p:sp>
      <p:sp>
        <p:nvSpPr>
          <p:cNvPr id="235" name="Shape 235"/>
          <p:cNvSpPr txBox="1"/>
          <p:nvPr/>
        </p:nvSpPr>
        <p:spPr>
          <a:xfrm>
            <a:off x="531825" y="1400362"/>
            <a:ext cx="1919700" cy="2600999"/>
          </a:xfrm>
          <a:prstGeom prst="rect">
            <a:avLst/>
          </a:prstGeom>
          <a:noFill/>
          <a:ln>
            <a:noFill/>
          </a:ln>
        </p:spPr>
        <p:txBody>
          <a:bodyPr lIns="91425" tIns="91425" rIns="91425" bIns="91425" anchor="t" anchorCtr="0">
            <a:noAutofit/>
          </a:bodyPr>
          <a:lstStyle/>
          <a:p>
            <a:pPr lvl="0" rtl="0">
              <a:spcBef>
                <a:spcPts val="0"/>
              </a:spcBef>
              <a:buNone/>
            </a:pPr>
            <a:r>
              <a:rPr lang="en"/>
              <a:t>The rotor blade was designed keeping in mind a tip clearance of 2% of the blade height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Rotor: First Stage </a:t>
            </a:r>
          </a:p>
        </p:txBody>
      </p:sp>
      <p:sp>
        <p:nvSpPr>
          <p:cNvPr id="241" name="Shape 241"/>
          <p:cNvSpPr txBox="1"/>
          <p:nvPr/>
        </p:nvSpPr>
        <p:spPr>
          <a:xfrm>
            <a:off x="1371761" y="4051650"/>
            <a:ext cx="3554400" cy="363300"/>
          </a:xfrm>
          <a:prstGeom prst="rect">
            <a:avLst/>
          </a:prstGeom>
          <a:noFill/>
          <a:ln>
            <a:noFill/>
          </a:ln>
        </p:spPr>
        <p:txBody>
          <a:bodyPr lIns="91425" tIns="91425" rIns="91425" bIns="91425" anchor="t" anchorCtr="0">
            <a:noAutofit/>
          </a:bodyPr>
          <a:lstStyle/>
          <a:p>
            <a:pPr lvl="0" rtl="0">
              <a:spcBef>
                <a:spcPts val="0"/>
              </a:spcBef>
              <a:buNone/>
            </a:pPr>
            <a:r>
              <a:rPr lang="en"/>
              <a:t>First stage Rotor</a:t>
            </a:r>
          </a:p>
        </p:txBody>
      </p:sp>
      <p:sp>
        <p:nvSpPr>
          <p:cNvPr id="242" name="Shape 242"/>
          <p:cNvSpPr txBox="1"/>
          <p:nvPr/>
        </p:nvSpPr>
        <p:spPr>
          <a:xfrm>
            <a:off x="5162911" y="4108969"/>
            <a:ext cx="3554400" cy="363300"/>
          </a:xfrm>
          <a:prstGeom prst="rect">
            <a:avLst/>
          </a:prstGeom>
          <a:noFill/>
          <a:ln>
            <a:noFill/>
          </a:ln>
        </p:spPr>
        <p:txBody>
          <a:bodyPr lIns="91425" tIns="91425" rIns="91425" bIns="91425" anchor="t" anchorCtr="0">
            <a:noAutofit/>
          </a:bodyPr>
          <a:lstStyle/>
          <a:p>
            <a:pPr lvl="0" rtl="0">
              <a:spcBef>
                <a:spcPts val="0"/>
              </a:spcBef>
              <a:buNone/>
            </a:pPr>
            <a:r>
              <a:rPr lang="en"/>
              <a:t>Rotor Disk: Jagged spaces to allow </a:t>
            </a:r>
          </a:p>
          <a:p>
            <a:pPr lvl="0" rtl="0">
              <a:spcBef>
                <a:spcPts val="0"/>
              </a:spcBef>
              <a:buNone/>
            </a:pPr>
            <a:r>
              <a:rPr lang="en"/>
              <a:t>the blades to cleanly be press-fit in.</a:t>
            </a:r>
          </a:p>
        </p:txBody>
      </p:sp>
      <p:pic>
        <p:nvPicPr>
          <p:cNvPr id="243" name="Shape 243" descr="Rotor hub.JPG"/>
          <p:cNvPicPr preferRelativeResize="0"/>
          <p:nvPr/>
        </p:nvPicPr>
        <p:blipFill rotWithShape="1">
          <a:blip r:embed="rId3">
            <a:alphaModFix/>
          </a:blip>
          <a:srcRect l="36812" t="16436" r="25095"/>
          <a:stretch/>
        </p:blipFill>
        <p:spPr>
          <a:xfrm>
            <a:off x="5269961" y="1328025"/>
            <a:ext cx="2648500" cy="2723625"/>
          </a:xfrm>
          <a:prstGeom prst="rect">
            <a:avLst/>
          </a:prstGeom>
          <a:noFill/>
          <a:ln>
            <a:noFill/>
          </a:ln>
        </p:spPr>
      </p:pic>
      <p:pic>
        <p:nvPicPr>
          <p:cNvPr id="244" name="Shape 244" descr="Rotor snip.PNG"/>
          <p:cNvPicPr preferRelativeResize="0"/>
          <p:nvPr/>
        </p:nvPicPr>
        <p:blipFill rotWithShape="1">
          <a:blip r:embed="rId4">
            <a:alphaModFix/>
          </a:blip>
          <a:srcRect l="3344" t="12838"/>
          <a:stretch/>
        </p:blipFill>
        <p:spPr>
          <a:xfrm>
            <a:off x="801011" y="1262625"/>
            <a:ext cx="2862800" cy="2789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Shape 2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Designing the Stator</a:t>
            </a:r>
          </a:p>
        </p:txBody>
      </p:sp>
      <p:sp>
        <p:nvSpPr>
          <p:cNvPr id="250" name="Shape 250"/>
          <p:cNvSpPr txBox="1"/>
          <p:nvPr/>
        </p:nvSpPr>
        <p:spPr>
          <a:xfrm>
            <a:off x="4265400" y="3997202"/>
            <a:ext cx="3203999" cy="492899"/>
          </a:xfrm>
          <a:prstGeom prst="rect">
            <a:avLst/>
          </a:prstGeom>
          <a:noFill/>
          <a:ln>
            <a:noFill/>
          </a:ln>
        </p:spPr>
        <p:txBody>
          <a:bodyPr lIns="91425" tIns="91425" rIns="91425" bIns="91425" anchor="t" anchorCtr="0">
            <a:noAutofit/>
          </a:bodyPr>
          <a:lstStyle/>
          <a:p>
            <a:pPr lvl="0" algn="ctr" rtl="0">
              <a:spcBef>
                <a:spcPts val="0"/>
              </a:spcBef>
              <a:buNone/>
            </a:pPr>
            <a:r>
              <a:rPr lang="en"/>
              <a:t>Velocity triangles used to calculate the Stator airfoil angles </a:t>
            </a:r>
          </a:p>
        </p:txBody>
      </p:sp>
      <p:sp>
        <p:nvSpPr>
          <p:cNvPr id="251" name="Shape 251"/>
          <p:cNvSpPr txBox="1"/>
          <p:nvPr/>
        </p:nvSpPr>
        <p:spPr>
          <a:xfrm>
            <a:off x="544825" y="1362075"/>
            <a:ext cx="2886300" cy="3048599"/>
          </a:xfrm>
          <a:prstGeom prst="rect">
            <a:avLst/>
          </a:prstGeom>
          <a:noFill/>
          <a:ln>
            <a:noFill/>
          </a:ln>
        </p:spPr>
        <p:txBody>
          <a:bodyPr lIns="91425" tIns="91425" rIns="91425" bIns="91425" anchor="t" anchorCtr="0">
            <a:noAutofit/>
          </a:bodyPr>
          <a:lstStyle/>
          <a:p>
            <a:pPr lvl="0" rtl="0">
              <a:spcBef>
                <a:spcPts val="0"/>
              </a:spcBef>
              <a:buNone/>
            </a:pPr>
            <a:r>
              <a:rPr lang="en"/>
              <a:t>The purpose of the stator is:</a:t>
            </a:r>
          </a:p>
          <a:p>
            <a:pPr marL="457200" lvl="0" indent="-228600" rtl="0">
              <a:spcBef>
                <a:spcPts val="0"/>
              </a:spcBef>
              <a:buChar char="●"/>
            </a:pPr>
            <a:r>
              <a:rPr lang="en"/>
              <a:t>To realign the airflow so that each rotor receives the same inlet airflow</a:t>
            </a:r>
          </a:p>
          <a:p>
            <a:pPr marL="457200" lvl="0" indent="-228600" rtl="0">
              <a:spcBef>
                <a:spcPts val="0"/>
              </a:spcBef>
              <a:buChar char="●"/>
            </a:pPr>
            <a:r>
              <a:rPr lang="en"/>
              <a:t>Blade angles of the stator are designed based on the inlet airflow to the rotor </a:t>
            </a:r>
          </a:p>
          <a:p>
            <a:pPr marL="457200" lvl="0" indent="-228600">
              <a:spcBef>
                <a:spcPts val="0"/>
              </a:spcBef>
              <a:buChar char="●"/>
            </a:pPr>
            <a:r>
              <a:rPr lang="en"/>
              <a:t>To increase the pressure ratio by slowing down the velocity of the air</a:t>
            </a:r>
          </a:p>
        </p:txBody>
      </p:sp>
      <p:pic>
        <p:nvPicPr>
          <p:cNvPr id="252" name="Shape 252" descr="midspan stator v tr.png"/>
          <p:cNvPicPr preferRelativeResize="0"/>
          <p:nvPr/>
        </p:nvPicPr>
        <p:blipFill>
          <a:blip r:embed="rId3">
            <a:alphaModFix/>
          </a:blip>
          <a:stretch>
            <a:fillRect/>
          </a:stretch>
        </p:blipFill>
        <p:spPr>
          <a:xfrm>
            <a:off x="3627600" y="1411975"/>
            <a:ext cx="4446775" cy="22161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Stator Airfoil Profile</a:t>
            </a:r>
          </a:p>
        </p:txBody>
      </p:sp>
      <p:sp>
        <p:nvSpPr>
          <p:cNvPr id="258" name="Shape 258"/>
          <p:cNvSpPr txBox="1"/>
          <p:nvPr/>
        </p:nvSpPr>
        <p:spPr>
          <a:xfrm>
            <a:off x="6015875" y="3842625"/>
            <a:ext cx="3192899" cy="363300"/>
          </a:xfrm>
          <a:prstGeom prst="rect">
            <a:avLst/>
          </a:prstGeom>
          <a:noFill/>
          <a:ln>
            <a:noFill/>
          </a:ln>
        </p:spPr>
        <p:txBody>
          <a:bodyPr lIns="91425" tIns="91425" rIns="91425" bIns="91425" anchor="t" anchorCtr="0">
            <a:noAutofit/>
          </a:bodyPr>
          <a:lstStyle/>
          <a:p>
            <a:pPr lvl="0" algn="ctr" rtl="0">
              <a:spcBef>
                <a:spcPts val="0"/>
              </a:spcBef>
              <a:buNone/>
            </a:pPr>
            <a:r>
              <a:rPr lang="en"/>
              <a:t>Tip</a:t>
            </a:r>
          </a:p>
        </p:txBody>
      </p:sp>
      <p:pic>
        <p:nvPicPr>
          <p:cNvPr id="259" name="Shape 259" descr="Tip stator.PNG"/>
          <p:cNvPicPr preferRelativeResize="0"/>
          <p:nvPr/>
        </p:nvPicPr>
        <p:blipFill>
          <a:blip r:embed="rId3">
            <a:alphaModFix/>
          </a:blip>
          <a:stretch>
            <a:fillRect/>
          </a:stretch>
        </p:blipFill>
        <p:spPr>
          <a:xfrm>
            <a:off x="6450550" y="1610337"/>
            <a:ext cx="2381749" cy="1922825"/>
          </a:xfrm>
          <a:prstGeom prst="rect">
            <a:avLst/>
          </a:prstGeom>
          <a:noFill/>
          <a:ln>
            <a:noFill/>
          </a:ln>
        </p:spPr>
      </p:pic>
      <p:pic>
        <p:nvPicPr>
          <p:cNvPr id="260" name="Shape 260" descr="Mid stator.PNG"/>
          <p:cNvPicPr preferRelativeResize="0"/>
          <p:nvPr/>
        </p:nvPicPr>
        <p:blipFill>
          <a:blip r:embed="rId4">
            <a:alphaModFix/>
          </a:blip>
          <a:stretch>
            <a:fillRect/>
          </a:stretch>
        </p:blipFill>
        <p:spPr>
          <a:xfrm>
            <a:off x="3374475" y="1610350"/>
            <a:ext cx="2381749" cy="1987317"/>
          </a:xfrm>
          <a:prstGeom prst="rect">
            <a:avLst/>
          </a:prstGeom>
          <a:noFill/>
          <a:ln>
            <a:noFill/>
          </a:ln>
        </p:spPr>
      </p:pic>
      <p:sp>
        <p:nvSpPr>
          <p:cNvPr id="261" name="Shape 261"/>
          <p:cNvSpPr txBox="1"/>
          <p:nvPr/>
        </p:nvSpPr>
        <p:spPr>
          <a:xfrm>
            <a:off x="3133000" y="3842625"/>
            <a:ext cx="3192899" cy="363300"/>
          </a:xfrm>
          <a:prstGeom prst="rect">
            <a:avLst/>
          </a:prstGeom>
          <a:noFill/>
          <a:ln>
            <a:noFill/>
          </a:ln>
        </p:spPr>
        <p:txBody>
          <a:bodyPr lIns="91425" tIns="91425" rIns="91425" bIns="91425" anchor="t" anchorCtr="0">
            <a:noAutofit/>
          </a:bodyPr>
          <a:lstStyle/>
          <a:p>
            <a:pPr lvl="0" algn="ctr" rtl="0">
              <a:spcBef>
                <a:spcPts val="0"/>
              </a:spcBef>
              <a:buNone/>
            </a:pPr>
            <a:r>
              <a:rPr lang="en"/>
              <a:t>Mid</a:t>
            </a:r>
          </a:p>
          <a:p>
            <a:pPr lvl="0" algn="ctr" rtl="0">
              <a:spcBef>
                <a:spcPts val="0"/>
              </a:spcBef>
              <a:buNone/>
            </a:pPr>
            <a:endParaRPr/>
          </a:p>
        </p:txBody>
      </p:sp>
      <p:pic>
        <p:nvPicPr>
          <p:cNvPr id="262" name="Shape 262" descr="Hub stator.PNG"/>
          <p:cNvPicPr preferRelativeResize="0"/>
          <p:nvPr/>
        </p:nvPicPr>
        <p:blipFill>
          <a:blip r:embed="rId5">
            <a:alphaModFix/>
          </a:blip>
          <a:stretch>
            <a:fillRect/>
          </a:stretch>
        </p:blipFill>
        <p:spPr>
          <a:xfrm>
            <a:off x="631775" y="1610350"/>
            <a:ext cx="1864405" cy="2232275"/>
          </a:xfrm>
          <a:prstGeom prst="rect">
            <a:avLst/>
          </a:prstGeom>
          <a:noFill/>
          <a:ln>
            <a:noFill/>
          </a:ln>
        </p:spPr>
      </p:pic>
      <p:sp>
        <p:nvSpPr>
          <p:cNvPr id="263" name="Shape 263"/>
          <p:cNvSpPr txBox="1"/>
          <p:nvPr/>
        </p:nvSpPr>
        <p:spPr>
          <a:xfrm>
            <a:off x="311700" y="3842625"/>
            <a:ext cx="3192899" cy="363300"/>
          </a:xfrm>
          <a:prstGeom prst="rect">
            <a:avLst/>
          </a:prstGeom>
          <a:noFill/>
          <a:ln>
            <a:noFill/>
          </a:ln>
        </p:spPr>
        <p:txBody>
          <a:bodyPr lIns="91425" tIns="91425" rIns="91425" bIns="91425" anchor="t" anchorCtr="0">
            <a:noAutofit/>
          </a:bodyPr>
          <a:lstStyle/>
          <a:p>
            <a:pPr lvl="0" algn="ctr" rtl="0">
              <a:spcBef>
                <a:spcPts val="0"/>
              </a:spcBef>
              <a:buNone/>
            </a:pPr>
            <a:r>
              <a:rPr lang="en"/>
              <a:t>Hub</a:t>
            </a:r>
          </a:p>
          <a:p>
            <a:pPr lvl="0" algn="ctr" rtl="0">
              <a:spcBef>
                <a:spcPts val="0"/>
              </a:spcBef>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Stator: First Stage</a:t>
            </a:r>
          </a:p>
        </p:txBody>
      </p:sp>
      <p:sp>
        <p:nvSpPr>
          <p:cNvPr id="269" name="Shape 269"/>
          <p:cNvSpPr txBox="1"/>
          <p:nvPr/>
        </p:nvSpPr>
        <p:spPr>
          <a:xfrm>
            <a:off x="1479900" y="4322825"/>
            <a:ext cx="3554400" cy="363300"/>
          </a:xfrm>
          <a:prstGeom prst="rect">
            <a:avLst/>
          </a:prstGeom>
          <a:noFill/>
          <a:ln>
            <a:noFill/>
          </a:ln>
        </p:spPr>
        <p:txBody>
          <a:bodyPr lIns="91425" tIns="91425" rIns="91425" bIns="91425" anchor="t" anchorCtr="0">
            <a:noAutofit/>
          </a:bodyPr>
          <a:lstStyle/>
          <a:p>
            <a:pPr lvl="0" rtl="0">
              <a:spcBef>
                <a:spcPts val="0"/>
              </a:spcBef>
              <a:buNone/>
            </a:pPr>
            <a:r>
              <a:rPr lang="en"/>
              <a:t>Stator: First stage</a:t>
            </a:r>
          </a:p>
        </p:txBody>
      </p:sp>
      <p:pic>
        <p:nvPicPr>
          <p:cNvPr id="270" name="Shape 270" descr="Stator final render.JPG"/>
          <p:cNvPicPr preferRelativeResize="0"/>
          <p:nvPr/>
        </p:nvPicPr>
        <p:blipFill rotWithShape="1">
          <a:blip r:embed="rId3">
            <a:alphaModFix/>
          </a:blip>
          <a:srcRect l="30936" t="4104" r="28132" b="16195"/>
          <a:stretch/>
        </p:blipFill>
        <p:spPr>
          <a:xfrm>
            <a:off x="710800" y="1222350"/>
            <a:ext cx="3396499" cy="3100475"/>
          </a:xfrm>
          <a:prstGeom prst="rect">
            <a:avLst/>
          </a:prstGeom>
          <a:noFill/>
          <a:ln>
            <a:noFill/>
          </a:ln>
        </p:spPr>
      </p:pic>
      <p:pic>
        <p:nvPicPr>
          <p:cNvPr id="271" name="Shape 271" descr="Stator cross section.JPG"/>
          <p:cNvPicPr preferRelativeResize="0"/>
          <p:nvPr/>
        </p:nvPicPr>
        <p:blipFill rotWithShape="1">
          <a:blip r:embed="rId4">
            <a:alphaModFix/>
          </a:blip>
          <a:srcRect l="47387" t="4577" r="28504" b="7402"/>
          <a:stretch/>
        </p:blipFill>
        <p:spPr>
          <a:xfrm>
            <a:off x="6365850" y="1222350"/>
            <a:ext cx="1855276" cy="3145148"/>
          </a:xfrm>
          <a:prstGeom prst="rect">
            <a:avLst/>
          </a:prstGeom>
          <a:noFill/>
          <a:ln>
            <a:noFill/>
          </a:ln>
        </p:spPr>
      </p:pic>
      <p:sp>
        <p:nvSpPr>
          <p:cNvPr id="272" name="Shape 272"/>
          <p:cNvSpPr txBox="1"/>
          <p:nvPr/>
        </p:nvSpPr>
        <p:spPr>
          <a:xfrm>
            <a:off x="6633650" y="4394975"/>
            <a:ext cx="3554400" cy="363300"/>
          </a:xfrm>
          <a:prstGeom prst="rect">
            <a:avLst/>
          </a:prstGeom>
          <a:noFill/>
          <a:ln>
            <a:noFill/>
          </a:ln>
        </p:spPr>
        <p:txBody>
          <a:bodyPr lIns="91425" tIns="91425" rIns="91425" bIns="91425" anchor="t" anchorCtr="0">
            <a:noAutofit/>
          </a:bodyPr>
          <a:lstStyle/>
          <a:p>
            <a:pPr lvl="0" rtl="0">
              <a:spcBef>
                <a:spcPts val="0"/>
              </a:spcBef>
              <a:buNone/>
            </a:pPr>
            <a:r>
              <a:rPr lang="en"/>
              <a:t>Section View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Designing the compressor </a:t>
            </a:r>
          </a:p>
        </p:txBody>
      </p:sp>
      <p:pic>
        <p:nvPicPr>
          <p:cNvPr id="278" name="Shape 278" descr="compressor.jpg"/>
          <p:cNvPicPr preferRelativeResize="0"/>
          <p:nvPr/>
        </p:nvPicPr>
        <p:blipFill>
          <a:blip r:embed="rId3">
            <a:alphaModFix/>
          </a:blip>
          <a:stretch>
            <a:fillRect/>
          </a:stretch>
        </p:blipFill>
        <p:spPr>
          <a:xfrm>
            <a:off x="2543700" y="1820625"/>
            <a:ext cx="5481225" cy="2562699"/>
          </a:xfrm>
          <a:prstGeom prst="rect">
            <a:avLst/>
          </a:prstGeom>
          <a:noFill/>
          <a:ln>
            <a:noFill/>
          </a:ln>
        </p:spPr>
      </p:pic>
      <p:sp>
        <p:nvSpPr>
          <p:cNvPr id="279" name="Shape 279"/>
          <p:cNvSpPr txBox="1"/>
          <p:nvPr/>
        </p:nvSpPr>
        <p:spPr>
          <a:xfrm>
            <a:off x="4186250" y="2120650"/>
            <a:ext cx="1178699" cy="246599"/>
          </a:xfrm>
          <a:prstGeom prst="rect">
            <a:avLst/>
          </a:prstGeom>
          <a:noFill/>
          <a:ln>
            <a:noFill/>
          </a:ln>
        </p:spPr>
        <p:txBody>
          <a:bodyPr lIns="91425" tIns="91425" rIns="91425" bIns="91425" anchor="t" anchorCtr="0">
            <a:noAutofit/>
          </a:bodyPr>
          <a:lstStyle/>
          <a:p>
            <a:pPr lvl="0" rtl="0">
              <a:spcBef>
                <a:spcPts val="0"/>
              </a:spcBef>
              <a:buNone/>
            </a:pPr>
            <a:r>
              <a:rPr lang="en"/>
              <a:t>Midspan</a:t>
            </a:r>
          </a:p>
        </p:txBody>
      </p:sp>
      <p:sp>
        <p:nvSpPr>
          <p:cNvPr id="280" name="Shape 280"/>
          <p:cNvSpPr txBox="1"/>
          <p:nvPr/>
        </p:nvSpPr>
        <p:spPr>
          <a:xfrm>
            <a:off x="3340350" y="4527325"/>
            <a:ext cx="3787799" cy="324299"/>
          </a:xfrm>
          <a:prstGeom prst="rect">
            <a:avLst/>
          </a:prstGeom>
          <a:noFill/>
          <a:ln>
            <a:noFill/>
          </a:ln>
        </p:spPr>
        <p:txBody>
          <a:bodyPr lIns="91425" tIns="91425" rIns="91425" bIns="91425" anchor="t" anchorCtr="0">
            <a:noAutofit/>
          </a:bodyPr>
          <a:lstStyle/>
          <a:p>
            <a:pPr lvl="0" rtl="0">
              <a:spcBef>
                <a:spcPts val="0"/>
              </a:spcBef>
              <a:buNone/>
            </a:pPr>
            <a:r>
              <a:rPr lang="en"/>
              <a:t>Ensuring midspan of blades is at an even distance from axle</a:t>
            </a:r>
          </a:p>
        </p:txBody>
      </p:sp>
      <p:sp>
        <p:nvSpPr>
          <p:cNvPr id="281" name="Shape 281"/>
          <p:cNvSpPr txBox="1"/>
          <p:nvPr/>
        </p:nvSpPr>
        <p:spPr>
          <a:xfrm>
            <a:off x="518900" y="1011825"/>
            <a:ext cx="8313300" cy="707099"/>
          </a:xfrm>
          <a:prstGeom prst="rect">
            <a:avLst/>
          </a:prstGeom>
          <a:noFill/>
          <a:ln>
            <a:noFill/>
          </a:ln>
        </p:spPr>
        <p:txBody>
          <a:bodyPr lIns="91425" tIns="91425" rIns="91425" bIns="91425" anchor="t" anchorCtr="0">
            <a:noAutofit/>
          </a:bodyPr>
          <a:lstStyle/>
          <a:p>
            <a:pPr lvl="0">
              <a:spcBef>
                <a:spcPts val="0"/>
              </a:spcBef>
              <a:buNone/>
            </a:pPr>
            <a:r>
              <a:rPr lang="en"/>
              <a:t>The compressor was designed to ensure that the midspan of the blade was consistently the same distance away from the axle. This is to so that the velocity at the midspan remains constant. This is important because pressure ratio is typically found from the meanline.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University of Pennsylvania Hyperloop Team</a:t>
            </a:r>
          </a:p>
        </p:txBody>
      </p:sp>
      <p:sp>
        <p:nvSpPr>
          <p:cNvPr id="111" name="Shape 11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2200">
                <a:solidFill>
                  <a:schemeClr val="dk1"/>
                </a:solidFill>
              </a:rPr>
              <a:t>Mission Statement:</a:t>
            </a:r>
            <a:br>
              <a:rPr lang="en" sz="2200">
                <a:solidFill>
                  <a:schemeClr val="dk1"/>
                </a:solidFill>
              </a:rPr>
            </a:br>
            <a:endParaRPr lang="en" sz="2200">
              <a:solidFill>
                <a:schemeClr val="dk1"/>
              </a:solidFill>
            </a:endParaRPr>
          </a:p>
          <a:p>
            <a:pPr lvl="0" rtl="0">
              <a:spcBef>
                <a:spcPts val="0"/>
              </a:spcBef>
              <a:buNone/>
            </a:pPr>
            <a:r>
              <a:rPr lang="en" sz="1600">
                <a:solidFill>
                  <a:schemeClr val="dk1"/>
                </a:solidFill>
              </a:rPr>
              <a:t>“We are a small team of Penn Engineering students who are designing the compressor subsystem for the Hyperloop pod. Through this competition, we gained hands-on experience of real world mechanical design, and the challenges associated with it.”</a:t>
            </a:r>
          </a:p>
          <a:p>
            <a:pPr lvl="0" rtl="0">
              <a:spcBef>
                <a:spcPts val="0"/>
              </a:spcBef>
              <a:buNone/>
            </a:pPr>
            <a:r>
              <a:rPr lang="en" sz="2200">
                <a:solidFill>
                  <a:schemeClr val="dk1"/>
                </a:solidFill>
              </a:rPr>
              <a:t>Team Objective:</a:t>
            </a:r>
          </a:p>
          <a:p>
            <a:pPr lvl="0" rtl="0">
              <a:spcBef>
                <a:spcPts val="0"/>
              </a:spcBef>
              <a:buNone/>
            </a:pPr>
            <a:r>
              <a:rPr lang="en" sz="1600">
                <a:solidFill>
                  <a:srgbClr val="000000"/>
                </a:solidFill>
              </a:rPr>
              <a:t>To design a robust Axial Compressor with a pressure ratio of 20:1 capable of performing efficiently in the low pressure Hyperloop environment, when traveling at near mach speeds.</a:t>
            </a:r>
          </a:p>
          <a:p>
            <a:pPr lvl="0" rtl="0">
              <a:spcBef>
                <a:spcPts val="0"/>
              </a:spcBef>
              <a:buNone/>
            </a:pPr>
            <a:endParaRPr sz="1050" b="1">
              <a:solidFill>
                <a:srgbClr val="315F84"/>
              </a:solidFill>
              <a:highlight>
                <a:srgbClr val="011F5B"/>
              </a:highlight>
              <a:latin typeface="Arial"/>
              <a:ea typeface="Arial"/>
              <a:cs typeface="Arial"/>
              <a:sym typeface="Arial"/>
            </a:endParaRPr>
          </a:p>
          <a:p>
            <a:pPr lvl="0" rtl="0">
              <a:spcBef>
                <a:spcPts val="0"/>
              </a:spcBef>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Illustration of Midspan Velocity triangles</a:t>
            </a:r>
          </a:p>
        </p:txBody>
      </p:sp>
      <p:pic>
        <p:nvPicPr>
          <p:cNvPr id="287" name="Shape 287" descr="Midspan velocity triangles.PNG"/>
          <p:cNvPicPr preferRelativeResize="0"/>
          <p:nvPr/>
        </p:nvPicPr>
        <p:blipFill>
          <a:blip r:embed="rId3">
            <a:alphaModFix/>
          </a:blip>
          <a:stretch>
            <a:fillRect/>
          </a:stretch>
        </p:blipFill>
        <p:spPr>
          <a:xfrm>
            <a:off x="975150" y="1403298"/>
            <a:ext cx="7039173" cy="2458899"/>
          </a:xfrm>
          <a:prstGeom prst="rect">
            <a:avLst/>
          </a:prstGeom>
          <a:noFill/>
          <a:ln>
            <a:noFill/>
          </a:ln>
        </p:spPr>
      </p:pic>
      <p:sp>
        <p:nvSpPr>
          <p:cNvPr id="288" name="Shape 288"/>
          <p:cNvSpPr txBox="1"/>
          <p:nvPr/>
        </p:nvSpPr>
        <p:spPr>
          <a:xfrm>
            <a:off x="872150" y="3974750"/>
            <a:ext cx="1057499" cy="336599"/>
          </a:xfrm>
          <a:prstGeom prst="rect">
            <a:avLst/>
          </a:prstGeom>
          <a:noFill/>
          <a:ln>
            <a:noFill/>
          </a:ln>
        </p:spPr>
        <p:txBody>
          <a:bodyPr lIns="91425" tIns="91425" rIns="91425" bIns="91425" anchor="t" anchorCtr="0">
            <a:noAutofit/>
          </a:bodyPr>
          <a:lstStyle/>
          <a:p>
            <a:pPr lvl="0" rtl="0">
              <a:spcBef>
                <a:spcPts val="0"/>
              </a:spcBef>
              <a:buNone/>
            </a:pPr>
            <a:r>
              <a:rPr lang="en" sz="1200"/>
              <a:t>Guide Vane</a:t>
            </a:r>
          </a:p>
        </p:txBody>
      </p:sp>
      <p:sp>
        <p:nvSpPr>
          <p:cNvPr id="289" name="Shape 289"/>
          <p:cNvSpPr txBox="1"/>
          <p:nvPr/>
        </p:nvSpPr>
        <p:spPr>
          <a:xfrm>
            <a:off x="3270125" y="3974750"/>
            <a:ext cx="1057499" cy="336599"/>
          </a:xfrm>
          <a:prstGeom prst="rect">
            <a:avLst/>
          </a:prstGeom>
          <a:noFill/>
          <a:ln>
            <a:noFill/>
          </a:ln>
        </p:spPr>
        <p:txBody>
          <a:bodyPr lIns="91425" tIns="91425" rIns="91425" bIns="91425" anchor="t" anchorCtr="0">
            <a:noAutofit/>
          </a:bodyPr>
          <a:lstStyle/>
          <a:p>
            <a:pPr lvl="0" rtl="0">
              <a:spcBef>
                <a:spcPts val="0"/>
              </a:spcBef>
              <a:buNone/>
            </a:pPr>
            <a:r>
              <a:rPr lang="en" sz="1200"/>
              <a:t>Rotor</a:t>
            </a:r>
          </a:p>
        </p:txBody>
      </p:sp>
      <p:sp>
        <p:nvSpPr>
          <p:cNvPr id="290" name="Shape 290"/>
          <p:cNvSpPr txBox="1"/>
          <p:nvPr/>
        </p:nvSpPr>
        <p:spPr>
          <a:xfrm>
            <a:off x="5187425" y="3974750"/>
            <a:ext cx="1057499" cy="336599"/>
          </a:xfrm>
          <a:prstGeom prst="rect">
            <a:avLst/>
          </a:prstGeom>
          <a:noFill/>
          <a:ln>
            <a:noFill/>
          </a:ln>
        </p:spPr>
        <p:txBody>
          <a:bodyPr lIns="91425" tIns="91425" rIns="91425" bIns="91425" anchor="t" anchorCtr="0">
            <a:noAutofit/>
          </a:bodyPr>
          <a:lstStyle/>
          <a:p>
            <a:pPr lvl="0" rtl="0">
              <a:spcBef>
                <a:spcPts val="0"/>
              </a:spcBef>
              <a:buNone/>
            </a:pPr>
            <a:r>
              <a:rPr lang="en" sz="1200"/>
              <a:t>Stator</a:t>
            </a:r>
          </a:p>
        </p:txBody>
      </p:sp>
      <p:sp>
        <p:nvSpPr>
          <p:cNvPr id="291" name="Shape 291"/>
          <p:cNvSpPr txBox="1"/>
          <p:nvPr/>
        </p:nvSpPr>
        <p:spPr>
          <a:xfrm>
            <a:off x="7316175" y="3940425"/>
            <a:ext cx="1057499" cy="336599"/>
          </a:xfrm>
          <a:prstGeom prst="rect">
            <a:avLst/>
          </a:prstGeom>
          <a:noFill/>
          <a:ln>
            <a:noFill/>
          </a:ln>
        </p:spPr>
        <p:txBody>
          <a:bodyPr lIns="91425" tIns="91425" rIns="91425" bIns="91425" anchor="t" anchorCtr="0">
            <a:noAutofit/>
          </a:bodyPr>
          <a:lstStyle/>
          <a:p>
            <a:pPr lvl="0" rtl="0">
              <a:spcBef>
                <a:spcPts val="0"/>
              </a:spcBef>
              <a:buNone/>
            </a:pPr>
            <a:r>
              <a:rPr lang="en" sz="1200"/>
              <a:t>Rotor</a:t>
            </a:r>
          </a:p>
        </p:txBody>
      </p:sp>
      <p:sp>
        <p:nvSpPr>
          <p:cNvPr id="292" name="Shape 292"/>
          <p:cNvSpPr txBox="1"/>
          <p:nvPr/>
        </p:nvSpPr>
        <p:spPr>
          <a:xfrm>
            <a:off x="2108250" y="2043137"/>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238m/s</a:t>
            </a:r>
          </a:p>
        </p:txBody>
      </p:sp>
      <p:sp>
        <p:nvSpPr>
          <p:cNvPr id="293" name="Shape 293"/>
          <p:cNvSpPr txBox="1"/>
          <p:nvPr/>
        </p:nvSpPr>
        <p:spPr>
          <a:xfrm>
            <a:off x="2469475" y="2389400"/>
            <a:ext cx="865500" cy="130499"/>
          </a:xfrm>
          <a:prstGeom prst="rect">
            <a:avLst/>
          </a:prstGeom>
          <a:noFill/>
          <a:ln>
            <a:noFill/>
          </a:ln>
        </p:spPr>
        <p:txBody>
          <a:bodyPr lIns="91425" tIns="91425" rIns="91425" bIns="91425" anchor="t" anchorCtr="0">
            <a:noAutofit/>
          </a:bodyPr>
          <a:lstStyle/>
          <a:p>
            <a:pPr lvl="0" rtl="0">
              <a:spcBef>
                <a:spcPts val="0"/>
              </a:spcBef>
              <a:buNone/>
            </a:pPr>
            <a:r>
              <a:rPr lang="en" sz="1000"/>
              <a:t>237m/s</a:t>
            </a:r>
          </a:p>
        </p:txBody>
      </p:sp>
      <p:sp>
        <p:nvSpPr>
          <p:cNvPr id="294" name="Shape 294"/>
          <p:cNvSpPr txBox="1"/>
          <p:nvPr/>
        </p:nvSpPr>
        <p:spPr>
          <a:xfrm>
            <a:off x="1975075" y="2900600"/>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323m/s</a:t>
            </a:r>
          </a:p>
        </p:txBody>
      </p:sp>
      <p:sp>
        <p:nvSpPr>
          <p:cNvPr id="295" name="Shape 295"/>
          <p:cNvSpPr txBox="1"/>
          <p:nvPr/>
        </p:nvSpPr>
        <p:spPr>
          <a:xfrm>
            <a:off x="4327625" y="3248362"/>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238m/s</a:t>
            </a:r>
          </a:p>
        </p:txBody>
      </p:sp>
      <p:sp>
        <p:nvSpPr>
          <p:cNvPr id="296" name="Shape 296"/>
          <p:cNvSpPr txBox="1"/>
          <p:nvPr/>
        </p:nvSpPr>
        <p:spPr>
          <a:xfrm>
            <a:off x="4483500" y="2900600"/>
            <a:ext cx="865500" cy="130499"/>
          </a:xfrm>
          <a:prstGeom prst="rect">
            <a:avLst/>
          </a:prstGeom>
          <a:noFill/>
          <a:ln>
            <a:noFill/>
          </a:ln>
        </p:spPr>
        <p:txBody>
          <a:bodyPr lIns="91425" tIns="91425" rIns="91425" bIns="91425" anchor="t" anchorCtr="0">
            <a:noAutofit/>
          </a:bodyPr>
          <a:lstStyle/>
          <a:p>
            <a:pPr lvl="0" rtl="0">
              <a:spcBef>
                <a:spcPts val="0"/>
              </a:spcBef>
              <a:buNone/>
            </a:pPr>
            <a:r>
              <a:rPr lang="en" sz="1000"/>
              <a:t>237m/s</a:t>
            </a:r>
          </a:p>
        </p:txBody>
      </p:sp>
      <p:sp>
        <p:nvSpPr>
          <p:cNvPr id="297" name="Shape 297"/>
          <p:cNvSpPr txBox="1"/>
          <p:nvPr/>
        </p:nvSpPr>
        <p:spPr>
          <a:xfrm>
            <a:off x="4015800" y="2369187"/>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323m/s</a:t>
            </a:r>
          </a:p>
        </p:txBody>
      </p:sp>
      <p:sp>
        <p:nvSpPr>
          <p:cNvPr id="298" name="Shape 298"/>
          <p:cNvSpPr txBox="1"/>
          <p:nvPr/>
        </p:nvSpPr>
        <p:spPr>
          <a:xfrm>
            <a:off x="6244925" y="2043137"/>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238m/s</a:t>
            </a:r>
          </a:p>
        </p:txBody>
      </p:sp>
      <p:sp>
        <p:nvSpPr>
          <p:cNvPr id="299" name="Shape 299"/>
          <p:cNvSpPr txBox="1"/>
          <p:nvPr/>
        </p:nvSpPr>
        <p:spPr>
          <a:xfrm>
            <a:off x="6563850" y="2389400"/>
            <a:ext cx="865500" cy="130499"/>
          </a:xfrm>
          <a:prstGeom prst="rect">
            <a:avLst/>
          </a:prstGeom>
          <a:noFill/>
          <a:ln>
            <a:noFill/>
          </a:ln>
        </p:spPr>
        <p:txBody>
          <a:bodyPr lIns="91425" tIns="91425" rIns="91425" bIns="91425" anchor="t" anchorCtr="0">
            <a:noAutofit/>
          </a:bodyPr>
          <a:lstStyle/>
          <a:p>
            <a:pPr lvl="0" rtl="0">
              <a:spcBef>
                <a:spcPts val="0"/>
              </a:spcBef>
              <a:buNone/>
            </a:pPr>
            <a:r>
              <a:rPr lang="en" sz="1000"/>
              <a:t>237m/s</a:t>
            </a:r>
          </a:p>
        </p:txBody>
      </p:sp>
      <p:sp>
        <p:nvSpPr>
          <p:cNvPr id="300" name="Shape 300"/>
          <p:cNvSpPr txBox="1"/>
          <p:nvPr/>
        </p:nvSpPr>
        <p:spPr>
          <a:xfrm>
            <a:off x="6203775" y="2900600"/>
            <a:ext cx="1112399" cy="254100"/>
          </a:xfrm>
          <a:prstGeom prst="rect">
            <a:avLst/>
          </a:prstGeom>
          <a:noFill/>
          <a:ln>
            <a:noFill/>
          </a:ln>
        </p:spPr>
        <p:txBody>
          <a:bodyPr lIns="91425" tIns="91425" rIns="91425" bIns="91425" anchor="t" anchorCtr="0">
            <a:noAutofit/>
          </a:bodyPr>
          <a:lstStyle/>
          <a:p>
            <a:pPr lvl="0" rtl="0">
              <a:spcBef>
                <a:spcPts val="0"/>
              </a:spcBef>
              <a:buNone/>
            </a:pPr>
            <a:r>
              <a:rPr lang="en" sz="1000"/>
              <a:t>323m/s</a:t>
            </a:r>
          </a:p>
        </p:txBody>
      </p:sp>
      <p:sp>
        <p:nvSpPr>
          <p:cNvPr id="301" name="Shape 301"/>
          <p:cNvSpPr txBox="1"/>
          <p:nvPr/>
        </p:nvSpPr>
        <p:spPr>
          <a:xfrm>
            <a:off x="3152250" y="1855050"/>
            <a:ext cx="836699" cy="227099"/>
          </a:xfrm>
          <a:prstGeom prst="rect">
            <a:avLst/>
          </a:prstGeom>
          <a:noFill/>
          <a:ln>
            <a:noFill/>
          </a:ln>
        </p:spPr>
        <p:txBody>
          <a:bodyPr lIns="91425" tIns="91425" rIns="91425" bIns="91425" anchor="t" anchorCtr="0">
            <a:noAutofit/>
          </a:bodyPr>
          <a:lstStyle/>
          <a:p>
            <a:pPr lvl="0" rtl="0">
              <a:spcBef>
                <a:spcPts val="0"/>
              </a:spcBef>
              <a:buNone/>
            </a:pPr>
            <a:r>
              <a:rPr lang="en" sz="1000"/>
              <a:t>235.6m/s</a:t>
            </a:r>
          </a:p>
        </p:txBody>
      </p:sp>
      <p:sp>
        <p:nvSpPr>
          <p:cNvPr id="302" name="Shape 302"/>
          <p:cNvSpPr txBox="1"/>
          <p:nvPr/>
        </p:nvSpPr>
        <p:spPr>
          <a:xfrm>
            <a:off x="7316175" y="1845612"/>
            <a:ext cx="836699" cy="227099"/>
          </a:xfrm>
          <a:prstGeom prst="rect">
            <a:avLst/>
          </a:prstGeom>
          <a:noFill/>
          <a:ln>
            <a:noFill/>
          </a:ln>
        </p:spPr>
        <p:txBody>
          <a:bodyPr lIns="91425" tIns="91425" rIns="91425" bIns="91425" anchor="t" anchorCtr="0">
            <a:noAutofit/>
          </a:bodyPr>
          <a:lstStyle/>
          <a:p>
            <a:pPr lvl="0" rtl="0">
              <a:spcBef>
                <a:spcPts val="0"/>
              </a:spcBef>
              <a:buNone/>
            </a:pPr>
            <a:r>
              <a:rPr lang="en" sz="1000"/>
              <a:t>235.6m/s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Blade angles for Multiple Stages</a:t>
            </a:r>
          </a:p>
        </p:txBody>
      </p:sp>
      <p:pic>
        <p:nvPicPr>
          <p:cNvPr id="308" name="Shape 308" descr="First stage Tip.PNG"/>
          <p:cNvPicPr preferRelativeResize="0"/>
          <p:nvPr/>
        </p:nvPicPr>
        <p:blipFill>
          <a:blip r:embed="rId3">
            <a:alphaModFix/>
          </a:blip>
          <a:stretch>
            <a:fillRect/>
          </a:stretch>
        </p:blipFill>
        <p:spPr>
          <a:xfrm>
            <a:off x="1461250" y="2059800"/>
            <a:ext cx="6377201" cy="2130674"/>
          </a:xfrm>
          <a:prstGeom prst="rect">
            <a:avLst/>
          </a:prstGeom>
          <a:noFill/>
          <a:ln>
            <a:noFill/>
          </a:ln>
        </p:spPr>
      </p:pic>
      <p:sp>
        <p:nvSpPr>
          <p:cNvPr id="309" name="Shape 309"/>
          <p:cNvSpPr txBox="1"/>
          <p:nvPr/>
        </p:nvSpPr>
        <p:spPr>
          <a:xfrm>
            <a:off x="1400900" y="4106150"/>
            <a:ext cx="1119300" cy="302099"/>
          </a:xfrm>
          <a:prstGeom prst="rect">
            <a:avLst/>
          </a:prstGeom>
          <a:noFill/>
          <a:ln>
            <a:noFill/>
          </a:ln>
        </p:spPr>
        <p:txBody>
          <a:bodyPr lIns="91425" tIns="91425" rIns="91425" bIns="91425" anchor="t" anchorCtr="0">
            <a:noAutofit/>
          </a:bodyPr>
          <a:lstStyle/>
          <a:p>
            <a:pPr lvl="0" rtl="0">
              <a:spcBef>
                <a:spcPts val="0"/>
              </a:spcBef>
              <a:buNone/>
            </a:pPr>
            <a:r>
              <a:rPr lang="en" sz="1200"/>
              <a:t>Guide Vane</a:t>
            </a:r>
          </a:p>
        </p:txBody>
      </p:sp>
      <p:sp>
        <p:nvSpPr>
          <p:cNvPr id="310" name="Shape 310"/>
          <p:cNvSpPr txBox="1"/>
          <p:nvPr/>
        </p:nvSpPr>
        <p:spPr>
          <a:xfrm>
            <a:off x="3366250" y="4106150"/>
            <a:ext cx="1119300" cy="302099"/>
          </a:xfrm>
          <a:prstGeom prst="rect">
            <a:avLst/>
          </a:prstGeom>
          <a:noFill/>
          <a:ln>
            <a:noFill/>
          </a:ln>
        </p:spPr>
        <p:txBody>
          <a:bodyPr lIns="91425" tIns="91425" rIns="91425" bIns="91425" anchor="t" anchorCtr="0">
            <a:noAutofit/>
          </a:bodyPr>
          <a:lstStyle/>
          <a:p>
            <a:pPr lvl="0" rtl="0">
              <a:spcBef>
                <a:spcPts val="0"/>
              </a:spcBef>
              <a:buNone/>
            </a:pPr>
            <a:r>
              <a:rPr lang="en" sz="1200"/>
              <a:t>Rotor</a:t>
            </a:r>
          </a:p>
        </p:txBody>
      </p:sp>
      <p:sp>
        <p:nvSpPr>
          <p:cNvPr id="311" name="Shape 311"/>
          <p:cNvSpPr txBox="1"/>
          <p:nvPr/>
        </p:nvSpPr>
        <p:spPr>
          <a:xfrm>
            <a:off x="5056900" y="4106150"/>
            <a:ext cx="1119300" cy="302099"/>
          </a:xfrm>
          <a:prstGeom prst="rect">
            <a:avLst/>
          </a:prstGeom>
          <a:noFill/>
          <a:ln>
            <a:noFill/>
          </a:ln>
        </p:spPr>
        <p:txBody>
          <a:bodyPr lIns="91425" tIns="91425" rIns="91425" bIns="91425" anchor="t" anchorCtr="0">
            <a:noAutofit/>
          </a:bodyPr>
          <a:lstStyle/>
          <a:p>
            <a:pPr lvl="0" rtl="0">
              <a:spcBef>
                <a:spcPts val="0"/>
              </a:spcBef>
              <a:buNone/>
            </a:pPr>
            <a:r>
              <a:rPr lang="en" sz="1200"/>
              <a:t>Stator</a:t>
            </a:r>
          </a:p>
        </p:txBody>
      </p:sp>
      <p:sp>
        <p:nvSpPr>
          <p:cNvPr id="312" name="Shape 312"/>
          <p:cNvSpPr txBox="1"/>
          <p:nvPr/>
        </p:nvSpPr>
        <p:spPr>
          <a:xfrm>
            <a:off x="6864300" y="4106150"/>
            <a:ext cx="1119300" cy="302099"/>
          </a:xfrm>
          <a:prstGeom prst="rect">
            <a:avLst/>
          </a:prstGeom>
          <a:noFill/>
          <a:ln>
            <a:noFill/>
          </a:ln>
        </p:spPr>
        <p:txBody>
          <a:bodyPr lIns="91425" tIns="91425" rIns="91425" bIns="91425" anchor="t" anchorCtr="0">
            <a:noAutofit/>
          </a:bodyPr>
          <a:lstStyle/>
          <a:p>
            <a:pPr lvl="0" rtl="0">
              <a:spcBef>
                <a:spcPts val="0"/>
              </a:spcBef>
              <a:buNone/>
            </a:pPr>
            <a:r>
              <a:rPr lang="en" sz="1200"/>
              <a:t>Rotor</a:t>
            </a:r>
          </a:p>
        </p:txBody>
      </p:sp>
      <p:sp>
        <p:nvSpPr>
          <p:cNvPr id="313" name="Shape 313"/>
          <p:cNvSpPr txBox="1"/>
          <p:nvPr/>
        </p:nvSpPr>
        <p:spPr>
          <a:xfrm>
            <a:off x="3213825" y="4518575"/>
            <a:ext cx="4717800" cy="370799"/>
          </a:xfrm>
          <a:prstGeom prst="rect">
            <a:avLst/>
          </a:prstGeom>
          <a:noFill/>
          <a:ln>
            <a:noFill/>
          </a:ln>
        </p:spPr>
        <p:txBody>
          <a:bodyPr lIns="91425" tIns="91425" rIns="91425" bIns="91425" anchor="t" anchorCtr="0">
            <a:noAutofit/>
          </a:bodyPr>
          <a:lstStyle/>
          <a:p>
            <a:pPr lvl="0" rtl="0">
              <a:spcBef>
                <a:spcPts val="0"/>
              </a:spcBef>
              <a:buNone/>
            </a:pPr>
            <a:r>
              <a:rPr lang="en"/>
              <a:t>Velocity triangles for tip of blades </a:t>
            </a:r>
          </a:p>
        </p:txBody>
      </p:sp>
      <p:sp>
        <p:nvSpPr>
          <p:cNvPr id="314" name="Shape 314"/>
          <p:cNvSpPr txBox="1"/>
          <p:nvPr/>
        </p:nvSpPr>
        <p:spPr>
          <a:xfrm>
            <a:off x="376200" y="1076700"/>
            <a:ext cx="8010299" cy="983099"/>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a:latin typeface="Proxima Nova"/>
                <a:ea typeface="Proxima Nova"/>
                <a:cs typeface="Proxima Nova"/>
                <a:sym typeface="Proxima Nova"/>
              </a:rPr>
              <a:t>Assumption: The absolute exit velocity after each rotor is the absolute entry velocity for the subsequent stator and vice versa. </a:t>
            </a:r>
            <a:br>
              <a:rPr lang="en">
                <a:latin typeface="Proxima Nova"/>
                <a:ea typeface="Proxima Nova"/>
                <a:cs typeface="Proxima Nova"/>
                <a:sym typeface="Proxima Nova"/>
              </a:rPr>
            </a:br>
            <a:r>
              <a:rPr lang="en">
                <a:latin typeface="Proxima Nova"/>
                <a:ea typeface="Proxima Nova"/>
                <a:cs typeface="Proxima Nova"/>
                <a:sym typeface="Proxima Nova"/>
              </a:rPr>
              <a:t>The velocities at the tip for each rotor blade change due to the tapering of the wall and the axle.</a:t>
            </a:r>
          </a:p>
          <a:p>
            <a:pPr lvl="0">
              <a:spcBef>
                <a:spcPts val="0"/>
              </a:spcBef>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Multiple stages specifications</a:t>
            </a:r>
          </a:p>
        </p:txBody>
      </p:sp>
      <p:sp>
        <p:nvSpPr>
          <p:cNvPr id="320" name="Shape 320"/>
          <p:cNvSpPr txBox="1"/>
          <p:nvPr/>
        </p:nvSpPr>
        <p:spPr>
          <a:xfrm>
            <a:off x="415100" y="1161025"/>
            <a:ext cx="5701200" cy="28863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600"/>
              </a:spcAft>
              <a:buClr>
                <a:srgbClr val="000000"/>
              </a:buClr>
              <a:buSzPct val="100000"/>
              <a:buFont typeface="Proxima Nova"/>
            </a:pPr>
            <a:r>
              <a:rPr lang="en" sz="1800">
                <a:latin typeface="Proxima Nova"/>
                <a:ea typeface="Proxima Nova"/>
                <a:cs typeface="Proxima Nova"/>
                <a:sym typeface="Proxima Nova"/>
              </a:rPr>
              <a:t>Solidity: 1.32</a:t>
            </a:r>
          </a:p>
          <a:p>
            <a:pPr marL="457200" lvl="0" indent="-342900" rtl="0">
              <a:lnSpc>
                <a:spcPct val="115000"/>
              </a:lnSpc>
              <a:spcBef>
                <a:spcPts val="0"/>
              </a:spcBef>
              <a:spcAft>
                <a:spcPts val="1600"/>
              </a:spcAft>
              <a:buClr>
                <a:srgbClr val="000000"/>
              </a:buClr>
              <a:buSzPct val="100000"/>
              <a:buFont typeface="Proxima Nova"/>
            </a:pPr>
            <a:r>
              <a:rPr lang="en" sz="1800">
                <a:latin typeface="Proxima Nova"/>
                <a:ea typeface="Proxima Nova"/>
                <a:cs typeface="Proxima Nova"/>
                <a:sym typeface="Proxima Nova"/>
              </a:rPr>
              <a:t>Axle - taper: 3.11 degrees</a:t>
            </a:r>
          </a:p>
          <a:p>
            <a:pPr marL="457200" lvl="0" indent="-342900" rtl="0">
              <a:lnSpc>
                <a:spcPct val="115000"/>
              </a:lnSpc>
              <a:spcBef>
                <a:spcPts val="0"/>
              </a:spcBef>
              <a:spcAft>
                <a:spcPts val="1600"/>
              </a:spcAft>
              <a:buClr>
                <a:srgbClr val="000000"/>
              </a:buClr>
              <a:buSzPct val="100000"/>
              <a:buFont typeface="Proxima Nova"/>
            </a:pPr>
            <a:r>
              <a:rPr lang="en" sz="1800">
                <a:latin typeface="Proxima Nova"/>
                <a:ea typeface="Proxima Nova"/>
                <a:cs typeface="Proxima Nova"/>
                <a:sym typeface="Proxima Nova"/>
              </a:rPr>
              <a:t>Outer wall - taper: 3.19 degrees </a:t>
            </a:r>
          </a:p>
          <a:p>
            <a:pPr marL="457200" lvl="0" indent="-342900" rtl="0">
              <a:lnSpc>
                <a:spcPct val="115000"/>
              </a:lnSpc>
              <a:spcBef>
                <a:spcPts val="0"/>
              </a:spcBef>
              <a:spcAft>
                <a:spcPts val="1600"/>
              </a:spcAft>
              <a:buClr>
                <a:srgbClr val="000000"/>
              </a:buClr>
              <a:buSzPct val="100000"/>
              <a:buFont typeface="Proxima Nova"/>
            </a:pPr>
            <a:r>
              <a:rPr lang="en" sz="1800">
                <a:latin typeface="Proxima Nova"/>
                <a:ea typeface="Proxima Nova"/>
                <a:cs typeface="Proxima Nova"/>
                <a:sym typeface="Proxima Nova"/>
              </a:rPr>
              <a:t>Aspect ratio: 2.5</a:t>
            </a:r>
          </a:p>
          <a:p>
            <a:pPr marL="457200" lvl="0" indent="-342900" rtl="0">
              <a:lnSpc>
                <a:spcPct val="115000"/>
              </a:lnSpc>
              <a:spcBef>
                <a:spcPts val="0"/>
              </a:spcBef>
              <a:spcAft>
                <a:spcPts val="1600"/>
              </a:spcAft>
              <a:buClr>
                <a:srgbClr val="000000"/>
              </a:buClr>
              <a:buSzPct val="100000"/>
              <a:buFont typeface="Proxima Nova"/>
            </a:pPr>
            <a:r>
              <a:rPr lang="en" sz="1800">
                <a:latin typeface="Proxima Nova"/>
                <a:ea typeface="Proxima Nova"/>
                <a:cs typeface="Proxima Nova"/>
                <a:sym typeface="Proxima Nova"/>
              </a:rPr>
              <a:t>Distance between each stage: 2.28cm</a:t>
            </a:r>
          </a:p>
          <a:p>
            <a:pPr lvl="0">
              <a:spcBef>
                <a:spcPts val="0"/>
              </a:spcBef>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279275" y="140175"/>
            <a:ext cx="8520599" cy="572699"/>
          </a:xfrm>
          <a:prstGeom prst="rect">
            <a:avLst/>
          </a:prstGeom>
        </p:spPr>
        <p:txBody>
          <a:bodyPr lIns="91425" tIns="91425" rIns="91425" bIns="91425" anchor="t" anchorCtr="0">
            <a:noAutofit/>
          </a:bodyPr>
          <a:lstStyle/>
          <a:p>
            <a:pPr lvl="0" rtl="0">
              <a:spcBef>
                <a:spcPts val="0"/>
              </a:spcBef>
              <a:buNone/>
            </a:pPr>
            <a:r>
              <a:rPr lang="en"/>
              <a:t>Important Relevant Equations</a:t>
            </a:r>
          </a:p>
        </p:txBody>
      </p:sp>
      <p:pic>
        <p:nvPicPr>
          <p:cNvPr id="326" name="Shape 326" descr="eq1.gif"/>
          <p:cNvPicPr preferRelativeResize="0"/>
          <p:nvPr/>
        </p:nvPicPr>
        <p:blipFill>
          <a:blip r:embed="rId3">
            <a:alphaModFix/>
          </a:blip>
          <a:stretch>
            <a:fillRect/>
          </a:stretch>
        </p:blipFill>
        <p:spPr>
          <a:xfrm>
            <a:off x="311700" y="1228674"/>
            <a:ext cx="1394675" cy="689574"/>
          </a:xfrm>
          <a:prstGeom prst="rect">
            <a:avLst/>
          </a:prstGeom>
          <a:noFill/>
          <a:ln>
            <a:noFill/>
          </a:ln>
        </p:spPr>
      </p:pic>
      <p:pic>
        <p:nvPicPr>
          <p:cNvPr id="327" name="Shape 327" descr="eq2.gif"/>
          <p:cNvPicPr preferRelativeResize="0"/>
          <p:nvPr/>
        </p:nvPicPr>
        <p:blipFill>
          <a:blip r:embed="rId4">
            <a:alphaModFix/>
          </a:blip>
          <a:stretch>
            <a:fillRect/>
          </a:stretch>
        </p:blipFill>
        <p:spPr>
          <a:xfrm>
            <a:off x="2095000" y="1228675"/>
            <a:ext cx="1745899" cy="456075"/>
          </a:xfrm>
          <a:prstGeom prst="rect">
            <a:avLst/>
          </a:prstGeom>
          <a:noFill/>
          <a:ln>
            <a:noFill/>
          </a:ln>
        </p:spPr>
      </p:pic>
      <p:pic>
        <p:nvPicPr>
          <p:cNvPr id="328" name="Shape 328" descr="eq 3.gif"/>
          <p:cNvPicPr preferRelativeResize="0"/>
          <p:nvPr/>
        </p:nvPicPr>
        <p:blipFill rotWithShape="1">
          <a:blip r:embed="rId5">
            <a:alphaModFix/>
          </a:blip>
          <a:srcRect r="43889" b="39412"/>
          <a:stretch/>
        </p:blipFill>
        <p:spPr>
          <a:xfrm>
            <a:off x="6983000" y="1180050"/>
            <a:ext cx="1316819" cy="661150"/>
          </a:xfrm>
          <a:prstGeom prst="rect">
            <a:avLst/>
          </a:prstGeom>
          <a:noFill/>
          <a:ln>
            <a:noFill/>
          </a:ln>
        </p:spPr>
      </p:pic>
      <p:pic>
        <p:nvPicPr>
          <p:cNvPr id="329" name="Shape 329" descr="eq4.gif"/>
          <p:cNvPicPr preferRelativeResize="0"/>
          <p:nvPr/>
        </p:nvPicPr>
        <p:blipFill>
          <a:blip r:embed="rId6">
            <a:alphaModFix/>
          </a:blip>
          <a:stretch>
            <a:fillRect/>
          </a:stretch>
        </p:blipFill>
        <p:spPr>
          <a:xfrm>
            <a:off x="4506725" y="1088960"/>
            <a:ext cx="1466999" cy="969000"/>
          </a:xfrm>
          <a:prstGeom prst="rect">
            <a:avLst/>
          </a:prstGeom>
          <a:noFill/>
          <a:ln>
            <a:noFill/>
          </a:ln>
        </p:spPr>
      </p:pic>
      <p:pic>
        <p:nvPicPr>
          <p:cNvPr id="330" name="Shape 330" descr="eq5.gif"/>
          <p:cNvPicPr preferRelativeResize="0"/>
          <p:nvPr/>
        </p:nvPicPr>
        <p:blipFill>
          <a:blip r:embed="rId7">
            <a:alphaModFix/>
          </a:blip>
          <a:stretch>
            <a:fillRect/>
          </a:stretch>
        </p:blipFill>
        <p:spPr>
          <a:xfrm>
            <a:off x="311700" y="2525399"/>
            <a:ext cx="2151619" cy="572700"/>
          </a:xfrm>
          <a:prstGeom prst="rect">
            <a:avLst/>
          </a:prstGeom>
          <a:noFill/>
          <a:ln>
            <a:noFill/>
          </a:ln>
        </p:spPr>
      </p:pic>
      <p:pic>
        <p:nvPicPr>
          <p:cNvPr id="331" name="Shape 331" descr="eq6.gif"/>
          <p:cNvPicPr preferRelativeResize="0"/>
          <p:nvPr/>
        </p:nvPicPr>
        <p:blipFill>
          <a:blip r:embed="rId8">
            <a:alphaModFix/>
          </a:blip>
          <a:stretch>
            <a:fillRect/>
          </a:stretch>
        </p:blipFill>
        <p:spPr>
          <a:xfrm>
            <a:off x="3578900" y="2564900"/>
            <a:ext cx="1037699" cy="518849"/>
          </a:xfrm>
          <a:prstGeom prst="rect">
            <a:avLst/>
          </a:prstGeom>
          <a:noFill/>
          <a:ln>
            <a:noFill/>
          </a:ln>
        </p:spPr>
      </p:pic>
      <p:pic>
        <p:nvPicPr>
          <p:cNvPr id="332" name="Shape 332" descr="eq7.gif"/>
          <p:cNvPicPr preferRelativeResize="0"/>
          <p:nvPr/>
        </p:nvPicPr>
        <p:blipFill>
          <a:blip r:embed="rId9">
            <a:alphaModFix/>
          </a:blip>
          <a:stretch>
            <a:fillRect/>
          </a:stretch>
        </p:blipFill>
        <p:spPr>
          <a:xfrm>
            <a:off x="5915350" y="2564300"/>
            <a:ext cx="2483824" cy="530669"/>
          </a:xfrm>
          <a:prstGeom prst="rect">
            <a:avLst/>
          </a:prstGeom>
          <a:noFill/>
          <a:ln>
            <a:noFill/>
          </a:ln>
        </p:spPr>
      </p:pic>
      <p:pic>
        <p:nvPicPr>
          <p:cNvPr id="333" name="Shape 333" descr="eq9.gif"/>
          <p:cNvPicPr preferRelativeResize="0"/>
          <p:nvPr/>
        </p:nvPicPr>
        <p:blipFill>
          <a:blip r:embed="rId10">
            <a:alphaModFix/>
          </a:blip>
          <a:stretch>
            <a:fillRect/>
          </a:stretch>
        </p:blipFill>
        <p:spPr>
          <a:xfrm>
            <a:off x="366621" y="3773575"/>
            <a:ext cx="1206049" cy="1041924"/>
          </a:xfrm>
          <a:prstGeom prst="rect">
            <a:avLst/>
          </a:prstGeom>
          <a:noFill/>
          <a:ln>
            <a:noFill/>
          </a:ln>
        </p:spPr>
      </p:pic>
      <p:pic>
        <p:nvPicPr>
          <p:cNvPr id="334" name="Shape 334" descr="eq 10.gif"/>
          <p:cNvPicPr preferRelativeResize="0"/>
          <p:nvPr/>
        </p:nvPicPr>
        <p:blipFill>
          <a:blip r:embed="rId11">
            <a:alphaModFix/>
          </a:blip>
          <a:stretch>
            <a:fillRect/>
          </a:stretch>
        </p:blipFill>
        <p:spPr>
          <a:xfrm>
            <a:off x="2592688" y="3799525"/>
            <a:ext cx="638624" cy="373225"/>
          </a:xfrm>
          <a:prstGeom prst="rect">
            <a:avLst/>
          </a:prstGeom>
          <a:noFill/>
          <a:ln>
            <a:noFill/>
          </a:ln>
        </p:spPr>
      </p:pic>
      <p:pic>
        <p:nvPicPr>
          <p:cNvPr id="335" name="Shape 335" descr="eq 11.gif"/>
          <p:cNvPicPr preferRelativeResize="0"/>
          <p:nvPr/>
        </p:nvPicPr>
        <p:blipFill>
          <a:blip r:embed="rId12">
            <a:alphaModFix/>
          </a:blip>
          <a:stretch>
            <a:fillRect/>
          </a:stretch>
        </p:blipFill>
        <p:spPr>
          <a:xfrm>
            <a:off x="6117075" y="3799525"/>
            <a:ext cx="1586206" cy="373224"/>
          </a:xfrm>
          <a:prstGeom prst="rect">
            <a:avLst/>
          </a:prstGeom>
          <a:noFill/>
          <a:ln>
            <a:noFill/>
          </a:ln>
        </p:spPr>
      </p:pic>
      <p:sp>
        <p:nvSpPr>
          <p:cNvPr id="336" name="Shape 336"/>
          <p:cNvSpPr txBox="1"/>
          <p:nvPr/>
        </p:nvSpPr>
        <p:spPr>
          <a:xfrm>
            <a:off x="3524700" y="2227125"/>
            <a:ext cx="1466999" cy="168600"/>
          </a:xfrm>
          <a:prstGeom prst="rect">
            <a:avLst/>
          </a:prstGeom>
          <a:noFill/>
          <a:ln>
            <a:noFill/>
          </a:ln>
        </p:spPr>
        <p:txBody>
          <a:bodyPr lIns="91425" tIns="91425" rIns="91425" bIns="91425" anchor="t" anchorCtr="0">
            <a:noAutofit/>
          </a:bodyPr>
          <a:lstStyle/>
          <a:p>
            <a:pPr lvl="0" rtl="0">
              <a:spcBef>
                <a:spcPts val="0"/>
              </a:spcBef>
              <a:buNone/>
            </a:pPr>
            <a:r>
              <a:rPr lang="en" sz="700" b="1"/>
              <a:t>Isentropic Expansion</a:t>
            </a:r>
          </a:p>
        </p:txBody>
      </p:sp>
      <p:sp>
        <p:nvSpPr>
          <p:cNvPr id="337" name="Shape 337"/>
          <p:cNvSpPr txBox="1"/>
          <p:nvPr/>
        </p:nvSpPr>
        <p:spPr>
          <a:xfrm>
            <a:off x="6511550" y="2227125"/>
            <a:ext cx="1466999" cy="168600"/>
          </a:xfrm>
          <a:prstGeom prst="rect">
            <a:avLst/>
          </a:prstGeom>
          <a:noFill/>
          <a:ln>
            <a:noFill/>
          </a:ln>
        </p:spPr>
        <p:txBody>
          <a:bodyPr lIns="91425" tIns="91425" rIns="91425" bIns="91425" anchor="t" anchorCtr="0">
            <a:noAutofit/>
          </a:bodyPr>
          <a:lstStyle/>
          <a:p>
            <a:pPr lvl="0" rtl="0">
              <a:spcBef>
                <a:spcPts val="0"/>
              </a:spcBef>
              <a:buNone/>
            </a:pPr>
            <a:r>
              <a:rPr lang="en" sz="700" b="1"/>
              <a:t>Euler’s Turbine Equation </a:t>
            </a:r>
          </a:p>
        </p:txBody>
      </p:sp>
      <p:sp>
        <p:nvSpPr>
          <p:cNvPr id="338" name="Shape 338"/>
          <p:cNvSpPr txBox="1"/>
          <p:nvPr/>
        </p:nvSpPr>
        <p:spPr>
          <a:xfrm>
            <a:off x="279262" y="3426525"/>
            <a:ext cx="1848899" cy="168600"/>
          </a:xfrm>
          <a:prstGeom prst="rect">
            <a:avLst/>
          </a:prstGeom>
          <a:noFill/>
          <a:ln>
            <a:noFill/>
          </a:ln>
        </p:spPr>
        <p:txBody>
          <a:bodyPr lIns="91425" tIns="91425" rIns="91425" bIns="91425" anchor="t" anchorCtr="0">
            <a:noAutofit/>
          </a:bodyPr>
          <a:lstStyle/>
          <a:p>
            <a:pPr lvl="0" rtl="0">
              <a:spcBef>
                <a:spcPts val="0"/>
              </a:spcBef>
              <a:buNone/>
            </a:pPr>
            <a:r>
              <a:rPr lang="en" sz="700" b="1"/>
              <a:t>Work - Power and derived equations</a:t>
            </a:r>
          </a:p>
        </p:txBody>
      </p:sp>
      <p:sp>
        <p:nvSpPr>
          <p:cNvPr id="339" name="Shape 339"/>
          <p:cNvSpPr txBox="1"/>
          <p:nvPr/>
        </p:nvSpPr>
        <p:spPr>
          <a:xfrm>
            <a:off x="2393137" y="3426525"/>
            <a:ext cx="1848899" cy="168600"/>
          </a:xfrm>
          <a:prstGeom prst="rect">
            <a:avLst/>
          </a:prstGeom>
          <a:noFill/>
          <a:ln>
            <a:noFill/>
          </a:ln>
        </p:spPr>
        <p:txBody>
          <a:bodyPr lIns="91425" tIns="91425" rIns="91425" bIns="91425" anchor="t" anchorCtr="0">
            <a:noAutofit/>
          </a:bodyPr>
          <a:lstStyle/>
          <a:p>
            <a:pPr lvl="0" rtl="0">
              <a:spcBef>
                <a:spcPts val="0"/>
              </a:spcBef>
              <a:buNone/>
            </a:pPr>
            <a:r>
              <a:rPr lang="en" sz="700" b="1"/>
              <a:t>Carnot’s efficiency</a:t>
            </a:r>
          </a:p>
        </p:txBody>
      </p:sp>
      <p:sp>
        <p:nvSpPr>
          <p:cNvPr id="340" name="Shape 340"/>
          <p:cNvSpPr txBox="1"/>
          <p:nvPr/>
        </p:nvSpPr>
        <p:spPr>
          <a:xfrm>
            <a:off x="6117062" y="3362955"/>
            <a:ext cx="1848899" cy="168600"/>
          </a:xfrm>
          <a:prstGeom prst="rect">
            <a:avLst/>
          </a:prstGeom>
          <a:noFill/>
          <a:ln>
            <a:noFill/>
          </a:ln>
        </p:spPr>
        <p:txBody>
          <a:bodyPr lIns="91425" tIns="91425" rIns="91425" bIns="91425" anchor="t" anchorCtr="0">
            <a:noAutofit/>
          </a:bodyPr>
          <a:lstStyle/>
          <a:p>
            <a:pPr lvl="0" rtl="0">
              <a:spcBef>
                <a:spcPts val="0"/>
              </a:spcBef>
              <a:buNone/>
            </a:pPr>
            <a:r>
              <a:rPr lang="en" sz="700" b="1"/>
              <a:t>Our derived equation relating tangential velocity to alpha 1</a:t>
            </a:r>
          </a:p>
        </p:txBody>
      </p:sp>
      <p:sp>
        <p:nvSpPr>
          <p:cNvPr id="341" name="Shape 341"/>
          <p:cNvSpPr txBox="1"/>
          <p:nvPr/>
        </p:nvSpPr>
        <p:spPr>
          <a:xfrm>
            <a:off x="337725" y="778512"/>
            <a:ext cx="1037699" cy="168600"/>
          </a:xfrm>
          <a:prstGeom prst="rect">
            <a:avLst/>
          </a:prstGeom>
          <a:noFill/>
          <a:ln>
            <a:noFill/>
          </a:ln>
        </p:spPr>
        <p:txBody>
          <a:bodyPr lIns="91425" tIns="91425" rIns="91425" bIns="91425" anchor="t" anchorCtr="0">
            <a:noAutofit/>
          </a:bodyPr>
          <a:lstStyle/>
          <a:p>
            <a:pPr lvl="0" rtl="0">
              <a:spcBef>
                <a:spcPts val="0"/>
              </a:spcBef>
              <a:buNone/>
            </a:pPr>
            <a:r>
              <a:rPr lang="en" sz="700" b="1"/>
              <a:t>Ideal gas law</a:t>
            </a:r>
          </a:p>
        </p:txBody>
      </p:sp>
      <p:sp>
        <p:nvSpPr>
          <p:cNvPr id="342" name="Shape 342"/>
          <p:cNvSpPr txBox="1"/>
          <p:nvPr/>
        </p:nvSpPr>
        <p:spPr>
          <a:xfrm>
            <a:off x="2393150" y="778512"/>
            <a:ext cx="1037699" cy="168600"/>
          </a:xfrm>
          <a:prstGeom prst="rect">
            <a:avLst/>
          </a:prstGeom>
          <a:noFill/>
          <a:ln>
            <a:noFill/>
          </a:ln>
        </p:spPr>
        <p:txBody>
          <a:bodyPr lIns="91425" tIns="91425" rIns="91425" bIns="91425" anchor="t" anchorCtr="0">
            <a:noAutofit/>
          </a:bodyPr>
          <a:lstStyle/>
          <a:p>
            <a:pPr lvl="0" rtl="0">
              <a:spcBef>
                <a:spcPts val="0"/>
              </a:spcBef>
              <a:buNone/>
            </a:pPr>
            <a:r>
              <a:rPr lang="en" sz="700" b="1"/>
              <a:t>Mass Flow Rate</a:t>
            </a:r>
          </a:p>
        </p:txBody>
      </p:sp>
      <p:sp>
        <p:nvSpPr>
          <p:cNvPr id="343" name="Shape 343"/>
          <p:cNvSpPr txBox="1"/>
          <p:nvPr/>
        </p:nvSpPr>
        <p:spPr>
          <a:xfrm>
            <a:off x="4407075" y="778512"/>
            <a:ext cx="1037699" cy="168600"/>
          </a:xfrm>
          <a:prstGeom prst="rect">
            <a:avLst/>
          </a:prstGeom>
          <a:noFill/>
          <a:ln>
            <a:noFill/>
          </a:ln>
        </p:spPr>
        <p:txBody>
          <a:bodyPr lIns="91425" tIns="91425" rIns="91425" bIns="91425" anchor="t" anchorCtr="0">
            <a:noAutofit/>
          </a:bodyPr>
          <a:lstStyle/>
          <a:p>
            <a:pPr lvl="0" rtl="0">
              <a:spcBef>
                <a:spcPts val="0"/>
              </a:spcBef>
              <a:buNone/>
            </a:pPr>
            <a:r>
              <a:rPr lang="en" sz="700" b="1"/>
              <a:t>Angular Velocity</a:t>
            </a:r>
          </a:p>
        </p:txBody>
      </p:sp>
      <p:sp>
        <p:nvSpPr>
          <p:cNvPr id="344" name="Shape 344"/>
          <p:cNvSpPr txBox="1"/>
          <p:nvPr/>
        </p:nvSpPr>
        <p:spPr>
          <a:xfrm>
            <a:off x="7140975" y="778512"/>
            <a:ext cx="1037699" cy="168600"/>
          </a:xfrm>
          <a:prstGeom prst="rect">
            <a:avLst/>
          </a:prstGeom>
          <a:noFill/>
          <a:ln>
            <a:noFill/>
          </a:ln>
        </p:spPr>
        <p:txBody>
          <a:bodyPr lIns="91425" tIns="91425" rIns="91425" bIns="91425" anchor="t" anchorCtr="0">
            <a:noAutofit/>
          </a:bodyPr>
          <a:lstStyle/>
          <a:p>
            <a:pPr lvl="0" rtl="0">
              <a:spcBef>
                <a:spcPts val="0"/>
              </a:spcBef>
              <a:buNone/>
            </a:pPr>
            <a:r>
              <a:rPr lang="en" sz="700" b="1"/>
              <a:t>Axial Velocity</a:t>
            </a:r>
          </a:p>
        </p:txBody>
      </p:sp>
      <p:pic>
        <p:nvPicPr>
          <p:cNvPr id="345" name="Shape 345"/>
          <p:cNvPicPr preferRelativeResize="0"/>
          <p:nvPr/>
        </p:nvPicPr>
        <p:blipFill>
          <a:blip r:embed="rId13">
            <a:alphaModFix/>
          </a:blip>
          <a:stretch>
            <a:fillRect/>
          </a:stretch>
        </p:blipFill>
        <p:spPr>
          <a:xfrm>
            <a:off x="3524687" y="3852200"/>
            <a:ext cx="2162175" cy="552450"/>
          </a:xfrm>
          <a:prstGeom prst="rect">
            <a:avLst/>
          </a:prstGeom>
          <a:noFill/>
          <a:ln>
            <a:noFill/>
          </a:ln>
        </p:spPr>
      </p:pic>
      <p:sp>
        <p:nvSpPr>
          <p:cNvPr id="346" name="Shape 346"/>
          <p:cNvSpPr txBox="1"/>
          <p:nvPr/>
        </p:nvSpPr>
        <p:spPr>
          <a:xfrm>
            <a:off x="3803400" y="3426525"/>
            <a:ext cx="1537199" cy="168600"/>
          </a:xfrm>
          <a:prstGeom prst="rect">
            <a:avLst/>
          </a:prstGeom>
          <a:noFill/>
          <a:ln>
            <a:noFill/>
          </a:ln>
        </p:spPr>
        <p:txBody>
          <a:bodyPr lIns="91425" tIns="91425" rIns="91425" bIns="91425" anchor="t" anchorCtr="0">
            <a:noAutofit/>
          </a:bodyPr>
          <a:lstStyle/>
          <a:p>
            <a:pPr lvl="0" rtl="0">
              <a:spcBef>
                <a:spcPts val="0"/>
              </a:spcBef>
              <a:buNone/>
            </a:pPr>
            <a:r>
              <a:rPr lang="en" sz="700" b="1"/>
              <a:t>Diffusion Factor with respect to velocity triangles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Compressor Schematic in </a:t>
            </a:r>
            <a:r>
              <a:rPr lang="en" i="1"/>
              <a:t>Alpha</a:t>
            </a:r>
          </a:p>
        </p:txBody>
      </p:sp>
      <p:pic>
        <p:nvPicPr>
          <p:cNvPr id="352" name="Shape 352" descr="schematic.jpg"/>
          <p:cNvPicPr preferRelativeResize="0"/>
          <p:nvPr/>
        </p:nvPicPr>
        <p:blipFill>
          <a:blip r:embed="rId3">
            <a:alphaModFix/>
          </a:blip>
          <a:stretch>
            <a:fillRect/>
          </a:stretch>
        </p:blipFill>
        <p:spPr>
          <a:xfrm>
            <a:off x="1227950" y="1004325"/>
            <a:ext cx="6840499" cy="3712699"/>
          </a:xfrm>
          <a:prstGeom prst="rect">
            <a:avLst/>
          </a:prstGeom>
          <a:noFill/>
          <a:ln>
            <a:noFill/>
          </a:ln>
        </p:spPr>
      </p:pic>
      <p:sp>
        <p:nvSpPr>
          <p:cNvPr id="353" name="Shape 353"/>
          <p:cNvSpPr txBox="1"/>
          <p:nvPr/>
        </p:nvSpPr>
        <p:spPr>
          <a:xfrm>
            <a:off x="7338200" y="1586950"/>
            <a:ext cx="810299" cy="303900"/>
          </a:xfrm>
          <a:prstGeom prst="rect">
            <a:avLst/>
          </a:prstGeom>
          <a:noFill/>
          <a:ln>
            <a:noFill/>
          </a:ln>
        </p:spPr>
        <p:txBody>
          <a:bodyPr lIns="91425" tIns="91425" rIns="91425" bIns="91425" anchor="t" anchorCtr="0">
            <a:noAutofit/>
          </a:bodyPr>
          <a:lstStyle/>
          <a:p>
            <a:pPr lvl="0" rtl="0">
              <a:spcBef>
                <a:spcPts val="0"/>
              </a:spcBef>
              <a:buNone/>
            </a:pPr>
            <a:r>
              <a:rPr lang="en" sz="1300"/>
              <a:t>T=125K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Rationale behind rejection of schematic in Alpha </a:t>
            </a:r>
          </a:p>
        </p:txBody>
      </p:sp>
      <p:sp>
        <p:nvSpPr>
          <p:cNvPr id="359" name="Shape 35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en"/>
              <a:t>In the Alpha paper, the heat rejected at the intercooler → Q = 285kW &gt; the power supplied to the compressor </a:t>
            </a:r>
          </a:p>
          <a:p>
            <a:pPr marL="457200" lvl="0" indent="-228600" rtl="0">
              <a:spcBef>
                <a:spcPts val="0"/>
              </a:spcBef>
            </a:pPr>
            <a:r>
              <a:rPr lang="en"/>
              <a:t>At the exit of the nozzle, the air would be -148</a:t>
            </a:r>
            <a:r>
              <a:rPr lang="en" sz="1950" b="1">
                <a:solidFill>
                  <a:srgbClr val="252525"/>
                </a:solidFill>
                <a:highlight>
                  <a:srgbClr val="FFFFFF"/>
                </a:highlight>
                <a:latin typeface="Arial"/>
                <a:ea typeface="Arial"/>
                <a:cs typeface="Arial"/>
                <a:sym typeface="Arial"/>
              </a:rPr>
              <a:t>°</a:t>
            </a:r>
            <a:r>
              <a:rPr lang="en">
                <a:solidFill>
                  <a:srgbClr val="252525"/>
                </a:solidFill>
                <a:highlight>
                  <a:srgbClr val="FFFFFF"/>
                </a:highlight>
              </a:rPr>
              <a:t>C; this would imply that the heat absorbed by the water would amount to superheated 650m</a:t>
            </a:r>
            <a:r>
              <a:rPr lang="en" baseline="30000">
                <a:solidFill>
                  <a:srgbClr val="252525"/>
                </a:solidFill>
                <a:highlight>
                  <a:srgbClr val="FFFFFF"/>
                </a:highlight>
              </a:rPr>
              <a:t>3</a:t>
            </a:r>
            <a:r>
              <a:rPr lang="en">
                <a:solidFill>
                  <a:srgbClr val="252525"/>
                </a:solidFill>
                <a:highlight>
                  <a:srgbClr val="FFFFFF"/>
                </a:highlight>
              </a:rPr>
              <a:t> steam at 220</a:t>
            </a:r>
            <a:r>
              <a:rPr lang="en" sz="1750" b="1">
                <a:solidFill>
                  <a:srgbClr val="252525"/>
                </a:solidFill>
                <a:highlight>
                  <a:srgbClr val="FFFFFF"/>
                </a:highlight>
                <a:latin typeface="Arial"/>
                <a:ea typeface="Arial"/>
                <a:cs typeface="Arial"/>
                <a:sym typeface="Arial"/>
              </a:rPr>
              <a:t>°</a:t>
            </a:r>
            <a:r>
              <a:rPr lang="en">
                <a:solidFill>
                  <a:srgbClr val="252525"/>
                </a:solidFill>
                <a:highlight>
                  <a:srgbClr val="FFFFFF"/>
                </a:highlight>
              </a:rPr>
              <a:t>C (the equivalent of covering a football field with steam 1m high)</a:t>
            </a:r>
          </a:p>
          <a:p>
            <a:pPr lvl="0">
              <a:spcBef>
                <a:spcPts val="0"/>
              </a:spcBef>
              <a:buNone/>
            </a:pPr>
            <a:endParaRPr>
              <a:solidFill>
                <a:srgbClr val="252525"/>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Shape 36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Compressor Schematic Proposed</a:t>
            </a:r>
          </a:p>
        </p:txBody>
      </p:sp>
      <p:pic>
        <p:nvPicPr>
          <p:cNvPr id="365" name="Shape 365" descr="schematic 2.jpg"/>
          <p:cNvPicPr preferRelativeResize="0"/>
          <p:nvPr/>
        </p:nvPicPr>
        <p:blipFill>
          <a:blip r:embed="rId3">
            <a:alphaModFix/>
          </a:blip>
          <a:stretch>
            <a:fillRect/>
          </a:stretch>
        </p:blipFill>
        <p:spPr>
          <a:xfrm>
            <a:off x="1305750" y="1034574"/>
            <a:ext cx="6729065" cy="3652200"/>
          </a:xfrm>
          <a:prstGeom prst="rect">
            <a:avLst/>
          </a:prstGeom>
          <a:noFill/>
          <a:ln>
            <a:noFill/>
          </a:ln>
        </p:spPr>
      </p:pic>
      <p:sp>
        <p:nvSpPr>
          <p:cNvPr id="366" name="Shape 366"/>
          <p:cNvSpPr txBox="1"/>
          <p:nvPr/>
        </p:nvSpPr>
        <p:spPr>
          <a:xfrm>
            <a:off x="7338200" y="1586950"/>
            <a:ext cx="810299" cy="303900"/>
          </a:xfrm>
          <a:prstGeom prst="rect">
            <a:avLst/>
          </a:prstGeom>
          <a:noFill/>
          <a:ln>
            <a:noFill/>
          </a:ln>
        </p:spPr>
        <p:txBody>
          <a:bodyPr lIns="91425" tIns="91425" rIns="91425" bIns="91425" anchor="t" anchorCtr="0">
            <a:noAutofit/>
          </a:bodyPr>
          <a:lstStyle/>
          <a:p>
            <a:pPr lvl="0" rtl="0">
              <a:spcBef>
                <a:spcPts val="0"/>
              </a:spcBef>
              <a:buNone/>
            </a:pPr>
            <a:r>
              <a:rPr lang="en" sz="1300"/>
              <a:t>T=358K</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Rationale behind proposed schematic </a:t>
            </a:r>
          </a:p>
          <a:p>
            <a:pPr lvl="0">
              <a:spcBef>
                <a:spcPts val="0"/>
              </a:spcBef>
              <a:buNone/>
            </a:pPr>
            <a:endParaRPr/>
          </a:p>
        </p:txBody>
      </p:sp>
      <p:sp>
        <p:nvSpPr>
          <p:cNvPr id="372" name="Shape 37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en"/>
              <a:t>In the new schematic, the cooling load is halved due to air bleeding directly into the compressor (Q = 116kW)</a:t>
            </a:r>
          </a:p>
          <a:p>
            <a:pPr marL="457200" lvl="0" indent="-228600" rtl="0">
              <a:spcBef>
                <a:spcPts val="0"/>
              </a:spcBef>
            </a:pPr>
            <a:r>
              <a:rPr lang="en"/>
              <a:t>The reduction in size of the intercooler would offset the use of water</a:t>
            </a:r>
          </a:p>
          <a:p>
            <a:pPr marL="457200" lvl="0" indent="-228600">
              <a:spcBef>
                <a:spcPts val="0"/>
              </a:spcBef>
            </a:pPr>
            <a:r>
              <a:rPr lang="en"/>
              <a:t>Additionally, thrust generated will now see a 70% increase to 290N and the outlet temperature will be 85</a:t>
            </a:r>
            <a:r>
              <a:rPr lang="en" sz="1950" b="1">
                <a:solidFill>
                  <a:srgbClr val="252525"/>
                </a:solidFill>
                <a:latin typeface="Arial"/>
                <a:ea typeface="Arial"/>
                <a:cs typeface="Arial"/>
                <a:sym typeface="Arial"/>
              </a:rPr>
              <a:t>°</a:t>
            </a:r>
            <a:r>
              <a:rPr lang="en">
                <a:solidFill>
                  <a:srgbClr val="252525"/>
                </a:solidFill>
              </a:rPr>
              <a:t>C, a much lower thermal gradient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Safety First</a:t>
            </a:r>
          </a:p>
        </p:txBody>
      </p:sp>
      <p:sp>
        <p:nvSpPr>
          <p:cNvPr id="378" name="Shape 378"/>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en"/>
              <a:t>Blade root design allows for better stress distribution</a:t>
            </a:r>
          </a:p>
          <a:p>
            <a:pPr marL="457200" lvl="0" indent="-228600" rtl="0">
              <a:spcBef>
                <a:spcPts val="0"/>
              </a:spcBef>
            </a:pPr>
            <a:r>
              <a:rPr lang="en"/>
              <a:t>Choice of materials</a:t>
            </a:r>
          </a:p>
          <a:p>
            <a:pPr marL="457200" lvl="0" indent="-228600" rtl="0">
              <a:spcBef>
                <a:spcPts val="0"/>
              </a:spcBef>
            </a:pPr>
            <a:r>
              <a:rPr lang="en"/>
              <a:t>Low Compressor RPM results in lower stresses</a:t>
            </a:r>
          </a:p>
          <a:p>
            <a:pPr marL="457200" lvl="0" indent="-228600" rtl="0">
              <a:spcBef>
                <a:spcPts val="0"/>
              </a:spcBef>
            </a:pPr>
            <a:r>
              <a:rPr lang="en"/>
              <a:t>Moderate temperature rise per stage</a:t>
            </a:r>
          </a:p>
          <a:p>
            <a:pPr marL="457200" lvl="0" indent="-228600" rtl="0">
              <a:spcBef>
                <a:spcPts val="0"/>
              </a:spcBef>
            </a:pPr>
            <a:r>
              <a:rPr lang="en"/>
              <a:t>New design completely eliminates steam generation in intercooler, making thermal handling of the pod much easier and safer</a:t>
            </a:r>
          </a:p>
          <a:p>
            <a:pPr marL="457200" lvl="0" indent="-228600" rtl="0">
              <a:spcBef>
                <a:spcPts val="0"/>
              </a:spcBef>
            </a:pPr>
            <a:r>
              <a:rPr lang="en"/>
              <a:t>Also ensures the nozzle exhaust temperature is in acceptable range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lgn="ctr" rtl="0">
              <a:spcBef>
                <a:spcPts val="0"/>
              </a:spcBef>
              <a:buNone/>
            </a:pPr>
            <a:r>
              <a:rPr lang="en" sz="2600">
                <a:solidFill>
                  <a:srgbClr val="000000"/>
                </a:solidFill>
              </a:rPr>
              <a:t>Thank you for your time </a:t>
            </a:r>
          </a:p>
          <a:p>
            <a:pPr lvl="0" rtl="0">
              <a:spcBef>
                <a:spcPts val="0"/>
              </a:spcBef>
              <a:buNone/>
            </a:pPr>
            <a:r>
              <a:rPr lang="en" sz="2100">
                <a:solidFill>
                  <a:srgbClr val="000000"/>
                </a:solidFill>
              </a:rPr>
              <a:t>Special thanks to: </a:t>
            </a:r>
          </a:p>
          <a:p>
            <a:pPr marL="457200" lvl="0" indent="-361950" rtl="0">
              <a:spcBef>
                <a:spcPts val="0"/>
              </a:spcBef>
              <a:buClr>
                <a:srgbClr val="000000"/>
              </a:buClr>
              <a:buSzPct val="100000"/>
            </a:pPr>
            <a:r>
              <a:rPr lang="en" sz="2100">
                <a:solidFill>
                  <a:srgbClr val="000000"/>
                </a:solidFill>
              </a:rPr>
              <a:t>Professor Yim and the ModLab </a:t>
            </a:r>
          </a:p>
          <a:p>
            <a:pPr marL="457200" lvl="0" indent="-361950" rtl="0">
              <a:spcBef>
                <a:spcPts val="0"/>
              </a:spcBef>
              <a:buClr>
                <a:srgbClr val="000000"/>
              </a:buClr>
              <a:buSzPct val="100000"/>
            </a:pPr>
            <a:r>
              <a:rPr lang="en" sz="2100">
                <a:solidFill>
                  <a:srgbClr val="000000"/>
                </a:solidFill>
              </a:rPr>
              <a:t>The Mechanical Engineering and Applied Mechanics Department at the University of Pennsylvania </a:t>
            </a:r>
          </a:p>
          <a:p>
            <a:pPr lvl="0" rtl="0">
              <a:spcBef>
                <a:spcPts val="0"/>
              </a:spcBef>
              <a:buNone/>
            </a:pPr>
            <a:endParaRPr sz="2100">
              <a:solidFill>
                <a:srgbClr val="000000"/>
              </a:solidFill>
            </a:endParaRPr>
          </a:p>
          <a:p>
            <a:pPr lvl="0" algn="ctr" rtl="0">
              <a:spcBef>
                <a:spcPts val="0"/>
              </a:spcBef>
              <a:buNone/>
            </a:pPr>
            <a:endParaRPr sz="21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Team Members	</a:t>
            </a:r>
          </a:p>
        </p:txBody>
      </p:sp>
      <p:sp>
        <p:nvSpPr>
          <p:cNvPr id="117" name="Shape 117"/>
          <p:cNvSpPr txBox="1">
            <a:spLocks noGrp="1"/>
          </p:cNvSpPr>
          <p:nvPr>
            <p:ph type="body" idx="1"/>
          </p:nvPr>
        </p:nvSpPr>
        <p:spPr>
          <a:xfrm>
            <a:off x="279275" y="1139500"/>
            <a:ext cx="8520599" cy="3474720"/>
          </a:xfrm>
          <a:prstGeom prst="rect">
            <a:avLst/>
          </a:prstGeom>
        </p:spPr>
        <p:txBody>
          <a:bodyPr lIns="91425" tIns="91425" rIns="91425" bIns="91425" anchor="t" anchorCtr="0">
            <a:noAutofit/>
          </a:bodyPr>
          <a:lstStyle/>
          <a:p>
            <a:pPr marL="457200" lvl="0" indent="-336550" rtl="0">
              <a:spcBef>
                <a:spcPts val="0"/>
              </a:spcBef>
              <a:buClr>
                <a:srgbClr val="000000"/>
              </a:buClr>
              <a:buSzPct val="100000"/>
            </a:pPr>
            <a:r>
              <a:rPr lang="en" sz="1700" dirty="0">
                <a:solidFill>
                  <a:srgbClr val="000000"/>
                </a:solidFill>
              </a:rPr>
              <a:t>Faculty Advisor: Dr. Mark Yim - Professor and Director of Integrated Product Design</a:t>
            </a:r>
          </a:p>
          <a:p>
            <a:pPr marL="457200" lvl="0" indent="-336550" rtl="0">
              <a:spcBef>
                <a:spcPts val="0"/>
              </a:spcBef>
              <a:buClr>
                <a:srgbClr val="000000"/>
              </a:buClr>
              <a:buSzPct val="100000"/>
            </a:pPr>
            <a:r>
              <a:rPr lang="en" sz="1700" dirty="0">
                <a:solidFill>
                  <a:srgbClr val="000000"/>
                </a:solidFill>
              </a:rPr>
              <a:t>Team:</a:t>
            </a:r>
          </a:p>
          <a:p>
            <a:pPr marL="914400" lvl="1" indent="-323850" rtl="0">
              <a:spcBef>
                <a:spcPts val="0"/>
              </a:spcBef>
              <a:spcAft>
                <a:spcPts val="0"/>
              </a:spcAft>
              <a:buClr>
                <a:srgbClr val="000000"/>
              </a:buClr>
              <a:buSzPct val="100000"/>
            </a:pPr>
            <a:r>
              <a:rPr lang="en" sz="1500" dirty="0">
                <a:solidFill>
                  <a:srgbClr val="000000"/>
                </a:solidFill>
              </a:rPr>
              <a:t>Krish Mehta - 			Sophomore; Mechanical Engineering</a:t>
            </a:r>
          </a:p>
          <a:p>
            <a:pPr marL="914400" lvl="1" indent="-323850" rtl="0">
              <a:spcBef>
                <a:spcPts val="0"/>
              </a:spcBef>
              <a:spcAft>
                <a:spcPts val="0"/>
              </a:spcAft>
              <a:buClr>
                <a:srgbClr val="000000"/>
              </a:buClr>
              <a:buSzPct val="100000"/>
            </a:pPr>
            <a:r>
              <a:rPr lang="en" sz="1500" dirty="0">
                <a:solidFill>
                  <a:srgbClr val="000000"/>
                </a:solidFill>
              </a:rPr>
              <a:t>Anirudh Kaushik - 		1st Year Masters student; Mechanical Engineering</a:t>
            </a:r>
          </a:p>
          <a:p>
            <a:pPr marL="914400" lvl="1" indent="-323850" rtl="0">
              <a:spcBef>
                <a:spcPts val="0"/>
              </a:spcBef>
              <a:spcAft>
                <a:spcPts val="0"/>
              </a:spcAft>
              <a:buClr>
                <a:srgbClr val="000000"/>
              </a:buClr>
              <a:buSzPct val="100000"/>
            </a:pPr>
            <a:r>
              <a:rPr lang="en" sz="1500" dirty="0">
                <a:solidFill>
                  <a:srgbClr val="000000"/>
                </a:solidFill>
              </a:rPr>
              <a:t>Anirudh Subramanyam - 		1st Year Masters student; Mechanical Engineering</a:t>
            </a:r>
          </a:p>
          <a:p>
            <a:pPr marL="914400" lvl="1" indent="-323850" rtl="0">
              <a:spcBef>
                <a:spcPts val="0"/>
              </a:spcBef>
              <a:spcAft>
                <a:spcPts val="0"/>
              </a:spcAft>
              <a:buClr>
                <a:srgbClr val="000000"/>
              </a:buClr>
              <a:buSzPct val="100000"/>
            </a:pPr>
            <a:r>
              <a:rPr lang="en" sz="1500" dirty="0">
                <a:solidFill>
                  <a:srgbClr val="000000"/>
                </a:solidFill>
              </a:rPr>
              <a:t>Jalaj Maheshwari - 		1st Year Masters student; Mechanical Engineering</a:t>
            </a:r>
          </a:p>
          <a:p>
            <a:pPr marL="914400" lvl="1" indent="-323850" rtl="0">
              <a:spcBef>
                <a:spcPts val="0"/>
              </a:spcBef>
              <a:spcAft>
                <a:spcPts val="0"/>
              </a:spcAft>
              <a:buClr>
                <a:srgbClr val="000000"/>
              </a:buClr>
              <a:buSzPct val="100000"/>
            </a:pPr>
            <a:r>
              <a:rPr lang="en" sz="1500" dirty="0">
                <a:solidFill>
                  <a:srgbClr val="000000"/>
                </a:solidFill>
              </a:rPr>
              <a:t>Madhura Gurjar - 		2nd Year Masters student; Mechanical Engineering</a:t>
            </a:r>
          </a:p>
          <a:p>
            <a:pPr marL="914400" lvl="1" indent="-323850" rtl="0">
              <a:spcBef>
                <a:spcPts val="0"/>
              </a:spcBef>
              <a:spcAft>
                <a:spcPts val="0"/>
              </a:spcAft>
              <a:buClr>
                <a:srgbClr val="000000"/>
              </a:buClr>
              <a:buSzPct val="100000"/>
            </a:pPr>
            <a:r>
              <a:rPr lang="en" sz="1500" dirty="0">
                <a:solidFill>
                  <a:srgbClr val="000000"/>
                </a:solidFill>
              </a:rPr>
              <a:t>Stephen Michalowski - 		Junior; Mechanical Engineering </a:t>
            </a:r>
          </a:p>
          <a:p>
            <a:pPr marL="914400" lvl="1" indent="-323850" rtl="0">
              <a:spcBef>
                <a:spcPts val="0"/>
              </a:spcBef>
              <a:spcAft>
                <a:spcPts val="0"/>
              </a:spcAft>
              <a:buClr>
                <a:srgbClr val="000000"/>
              </a:buClr>
              <a:buSzPct val="100000"/>
            </a:pPr>
            <a:r>
              <a:rPr lang="en" sz="1500" dirty="0">
                <a:solidFill>
                  <a:srgbClr val="000000"/>
                </a:solidFill>
              </a:rPr>
              <a:t>Mazin Blaik - 			Junior; Mechanical Engineering </a:t>
            </a:r>
          </a:p>
          <a:p>
            <a:pPr marL="914400" lvl="1" indent="-323850" rtl="0">
              <a:spcBef>
                <a:spcPts val="0"/>
              </a:spcBef>
              <a:spcAft>
                <a:spcPts val="0"/>
              </a:spcAft>
              <a:buClr>
                <a:srgbClr val="000000"/>
              </a:buClr>
              <a:buSzPct val="100000"/>
            </a:pPr>
            <a:r>
              <a:rPr lang="en" sz="1500" dirty="0">
                <a:solidFill>
                  <a:srgbClr val="000000"/>
                </a:solidFill>
              </a:rPr>
              <a:t>Kellen Sanna - 		Junior; Mechanical Engineering </a:t>
            </a:r>
          </a:p>
          <a:p>
            <a:pPr marL="914400" lvl="1" indent="-323850" rtl="0">
              <a:spcBef>
                <a:spcPts val="0"/>
              </a:spcBef>
              <a:spcAft>
                <a:spcPts val="0"/>
              </a:spcAft>
              <a:buClr>
                <a:srgbClr val="000000"/>
              </a:buClr>
              <a:buSzPct val="100000"/>
            </a:pPr>
            <a:r>
              <a:rPr lang="en" sz="1500" dirty="0">
                <a:solidFill>
                  <a:srgbClr val="000000"/>
                </a:solidFill>
              </a:rPr>
              <a:t>Dan Harris - 			Junior; Mechanical Engineering </a:t>
            </a:r>
          </a:p>
          <a:p>
            <a:pPr marL="914400" lvl="1" indent="-323850" rtl="0">
              <a:spcBef>
                <a:spcPts val="0"/>
              </a:spcBef>
              <a:spcAft>
                <a:spcPts val="0"/>
              </a:spcAft>
              <a:buClr>
                <a:srgbClr val="000000"/>
              </a:buClr>
              <a:buSzPct val="100000"/>
            </a:pPr>
            <a:r>
              <a:rPr lang="en" sz="1500" dirty="0">
                <a:solidFill>
                  <a:srgbClr val="000000"/>
                </a:solidFill>
              </a:rPr>
              <a:t>Nikhil Chari - 			Sophomore; Mechanical Engineering, Economics</a:t>
            </a:r>
          </a:p>
          <a:p>
            <a:pPr marL="457200" lvl="0" indent="0" rtl="0">
              <a:spcBef>
                <a:spcPts val="0"/>
              </a:spcBef>
              <a:spcAft>
                <a:spcPts val="0"/>
              </a:spcAft>
              <a:buNone/>
            </a:pPr>
            <a:endParaRPr sz="1500" dirty="0">
              <a:solidFill>
                <a:srgbClr val="000000"/>
              </a:solidFill>
            </a:endParaRPr>
          </a:p>
          <a:p>
            <a:pPr marL="457200" lvl="0" indent="0" rtl="0">
              <a:spcBef>
                <a:spcPts val="0"/>
              </a:spcBef>
              <a:buNone/>
            </a:pPr>
            <a:endParaRPr sz="1500" dirty="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endParaRPr/>
          </a:p>
        </p:txBody>
      </p:sp>
      <p:sp>
        <p:nvSpPr>
          <p:cNvPr id="389" name="Shape 389"/>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pic>
        <p:nvPicPr>
          <p:cNvPr id="390" name="Shape 390" descr="Cut Section Render.JPG"/>
          <p:cNvPicPr preferRelativeResize="0"/>
          <p:nvPr/>
        </p:nvPicPr>
        <p:blipFill>
          <a:blip r:embed="rId3">
            <a:alphaModFix/>
          </a:blip>
          <a:stretch>
            <a:fillRect/>
          </a:stretch>
        </p:blipFill>
        <p:spPr>
          <a:xfrm>
            <a:off x="455462" y="445024"/>
            <a:ext cx="8233075" cy="4378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Shape 395"/>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Works Cited</a:t>
            </a:r>
          </a:p>
        </p:txBody>
      </p:sp>
      <p:sp>
        <p:nvSpPr>
          <p:cNvPr id="396" name="Shape 39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"The Jet Engine." </a:t>
            </a:r>
            <a:r>
              <a:rPr lang="en" sz="1000" i="1">
                <a:solidFill>
                  <a:srgbClr val="333333"/>
                </a:solidFill>
                <a:latin typeface="Arial"/>
                <a:ea typeface="Arial"/>
                <a:cs typeface="Arial"/>
                <a:sym typeface="Arial"/>
              </a:rPr>
              <a:t>Rolls-Royce</a:t>
            </a:r>
            <a:r>
              <a:rPr lang="en" sz="1000">
                <a:solidFill>
                  <a:srgbClr val="333333"/>
                </a:solidFill>
                <a:latin typeface="Arial"/>
                <a:ea typeface="Arial"/>
                <a:cs typeface="Arial"/>
                <a:sym typeface="Arial"/>
              </a:rPr>
              <a:t>. 5th Edition ed. Vol. 1. Rolls Royce Technical Publications, 1996.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"Jet Engine Detail Design: The Compressor." </a:t>
            </a:r>
            <a:r>
              <a:rPr lang="en" sz="1000" i="1">
                <a:solidFill>
                  <a:srgbClr val="333333"/>
                </a:solidFill>
                <a:latin typeface="Arial"/>
                <a:ea typeface="Arial"/>
                <a:cs typeface="Arial"/>
                <a:sym typeface="Arial"/>
              </a:rPr>
              <a:t>Aerospace Engineering Blog</a:t>
            </a:r>
            <a:r>
              <a:rPr lang="en" sz="1000">
                <a:solidFill>
                  <a:srgbClr val="333333"/>
                </a:solidFill>
                <a:latin typeface="Arial"/>
                <a:ea typeface="Arial"/>
                <a:cs typeface="Arial"/>
                <a:sym typeface="Arial"/>
              </a:rPr>
              <a:t>. 11 Jan. 2013. Web. 16 Jan. 2016.</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Meherwan P. Boyce, ‘Axial-Flow Compressors’, boycepower.com, pp 163-195.</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Iyengar, Vishwas. </a:t>
            </a:r>
            <a:r>
              <a:rPr lang="en" sz="1000" i="1">
                <a:solidFill>
                  <a:srgbClr val="333333"/>
                </a:solidFill>
                <a:latin typeface="Arial"/>
                <a:ea typeface="Arial"/>
                <a:cs typeface="Arial"/>
                <a:sym typeface="Arial"/>
              </a:rPr>
              <a:t>A First Principles Based Methodology for Design of Axial  Compressor  Configurations</a:t>
            </a:r>
            <a:r>
              <a:rPr lang="en" sz="1000">
                <a:solidFill>
                  <a:srgbClr val="333333"/>
                </a:solidFill>
                <a:latin typeface="Arial"/>
                <a:ea typeface="Arial"/>
                <a:cs typeface="Arial"/>
                <a:sym typeface="Arial"/>
              </a:rPr>
              <a:t>. Diss. Georgia Institute of Technology, 2007. Online.</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Tuncer, Onur. "Axial Compressor Design." </a:t>
            </a:r>
            <a:r>
              <a:rPr lang="en" sz="1000" i="1">
                <a:solidFill>
                  <a:srgbClr val="333333"/>
                </a:solidFill>
                <a:latin typeface="Arial"/>
                <a:ea typeface="Arial"/>
                <a:cs typeface="Arial"/>
                <a:sym typeface="Arial"/>
              </a:rPr>
              <a:t>Istanbul Technical University. </a:t>
            </a:r>
            <a:r>
              <a:rPr lang="en" sz="1000">
                <a:solidFill>
                  <a:srgbClr val="333333"/>
                </a:solidFill>
                <a:latin typeface="Arial"/>
                <a:ea typeface="Arial"/>
                <a:cs typeface="Arial"/>
                <a:sym typeface="Arial"/>
              </a:rPr>
              <a:t>Faculty of Aeronautics and Astronautics Department of Aeronautical Engineering, 2011. Print.</a:t>
            </a:r>
          </a:p>
          <a:p>
            <a:pPr marL="457200" lvl="0" indent="-292100" rtl="0">
              <a:spcBef>
                <a:spcPts val="0"/>
              </a:spcBef>
              <a:spcAft>
                <a:spcPts val="0"/>
              </a:spcAft>
              <a:buSzPct val="100000"/>
              <a:buFont typeface="Arial"/>
            </a:pPr>
            <a:r>
              <a:rPr lang="en" sz="1000">
                <a:solidFill>
                  <a:srgbClr val="333333"/>
                </a:solidFill>
                <a:latin typeface="Arial"/>
                <a:ea typeface="Arial"/>
                <a:cs typeface="Arial"/>
                <a:sym typeface="Arial"/>
              </a:rPr>
              <a:t>"Lift from Pressure - Area." </a:t>
            </a:r>
            <a:r>
              <a:rPr lang="en" sz="1000" i="1">
                <a:solidFill>
                  <a:srgbClr val="333333"/>
                </a:solidFill>
                <a:latin typeface="Arial"/>
                <a:ea typeface="Arial"/>
                <a:cs typeface="Arial"/>
                <a:sym typeface="Arial"/>
              </a:rPr>
              <a:t>Lift from Pressure - Area</a:t>
            </a:r>
            <a:r>
              <a:rPr lang="en" sz="1000">
                <a:solidFill>
                  <a:srgbClr val="333333"/>
                </a:solidFill>
                <a:latin typeface="Arial"/>
                <a:ea typeface="Arial"/>
                <a:cs typeface="Arial"/>
                <a:sym typeface="Arial"/>
              </a:rPr>
              <a:t>. NASA. Web. 16 Jan. 2016. &lt;https://www.grc.nasa.gov/www/k-12/airplane/right1.html&gt;.</a:t>
            </a:r>
          </a:p>
          <a:p>
            <a:pPr marL="457200" lvl="0" indent="-292100" rtl="0">
              <a:spcBef>
                <a:spcPts val="0"/>
              </a:spcBef>
              <a:spcAft>
                <a:spcPts val="0"/>
              </a:spcAft>
              <a:buSzPct val="100000"/>
              <a:buFont typeface="Arial"/>
            </a:pPr>
            <a:r>
              <a:rPr lang="en" sz="1000">
                <a:solidFill>
                  <a:srgbClr val="333333"/>
                </a:solidFill>
                <a:latin typeface="Arial"/>
                <a:ea typeface="Arial"/>
                <a:cs typeface="Arial"/>
                <a:sym typeface="Arial"/>
              </a:rPr>
              <a:t>"Navier-Stokes Equations." </a:t>
            </a:r>
            <a:r>
              <a:rPr lang="en" sz="1000" i="1">
                <a:solidFill>
                  <a:srgbClr val="333333"/>
                </a:solidFill>
                <a:latin typeface="Arial"/>
                <a:ea typeface="Arial"/>
                <a:cs typeface="Arial"/>
                <a:sym typeface="Arial"/>
              </a:rPr>
              <a:t>Navier-Stokes Equations</a:t>
            </a:r>
            <a:r>
              <a:rPr lang="en" sz="1000">
                <a:solidFill>
                  <a:srgbClr val="333333"/>
                </a:solidFill>
                <a:latin typeface="Arial"/>
                <a:ea typeface="Arial"/>
                <a:cs typeface="Arial"/>
                <a:sym typeface="Arial"/>
              </a:rPr>
              <a:t>. NASA. Web. 16 Jan. 2016. &lt;https://www.grc.nasa.gov/www/k-12/airplane/nseqs.html&gt;.</a:t>
            </a:r>
          </a:p>
          <a:p>
            <a:pPr marL="457200" lvl="0" indent="-292100" rtl="0">
              <a:spcBef>
                <a:spcPts val="0"/>
              </a:spcBef>
              <a:spcAft>
                <a:spcPts val="0"/>
              </a:spcAft>
              <a:buSzPct val="100000"/>
              <a:buFont typeface="Arial"/>
            </a:pPr>
            <a:r>
              <a:rPr lang="en" sz="1000">
                <a:solidFill>
                  <a:srgbClr val="333333"/>
                </a:solidFill>
                <a:latin typeface="Arial"/>
                <a:ea typeface="Arial"/>
                <a:cs typeface="Arial"/>
                <a:sym typeface="Arial"/>
              </a:rPr>
              <a:t>"Mass Flow Choking." </a:t>
            </a:r>
            <a:r>
              <a:rPr lang="en" sz="1000" i="1">
                <a:solidFill>
                  <a:srgbClr val="333333"/>
                </a:solidFill>
                <a:latin typeface="Arial"/>
                <a:ea typeface="Arial"/>
                <a:cs typeface="Arial"/>
                <a:sym typeface="Arial"/>
              </a:rPr>
              <a:t>Mass Flow Choking</a:t>
            </a:r>
            <a:r>
              <a:rPr lang="en" sz="1000">
                <a:solidFill>
                  <a:srgbClr val="333333"/>
                </a:solidFill>
                <a:latin typeface="Arial"/>
                <a:ea typeface="Arial"/>
                <a:cs typeface="Arial"/>
                <a:sym typeface="Arial"/>
              </a:rPr>
              <a:t>. NASA. Web. 17 Jan. 2016. &lt;https://www.grc.nasa.gov/www/k-12/airplane/mflchk.html&gt;.</a:t>
            </a:r>
          </a:p>
          <a:p>
            <a:pPr marL="457200" lvl="0" indent="-292100" rtl="0">
              <a:spcBef>
                <a:spcPts val="0"/>
              </a:spcBef>
              <a:spcAft>
                <a:spcPts val="0"/>
              </a:spcAft>
              <a:buSzPct val="100000"/>
              <a:buFont typeface="Arial"/>
            </a:pPr>
            <a:r>
              <a:rPr lang="en" sz="1000">
                <a:solidFill>
                  <a:srgbClr val="333333"/>
                </a:solidFill>
                <a:latin typeface="Arial"/>
                <a:ea typeface="Arial"/>
                <a:cs typeface="Arial"/>
                <a:sym typeface="Arial"/>
              </a:rPr>
              <a:t>"Compressor Thermodynamics." </a:t>
            </a:r>
            <a:r>
              <a:rPr lang="en" sz="1000" i="1">
                <a:solidFill>
                  <a:srgbClr val="333333"/>
                </a:solidFill>
                <a:latin typeface="Arial"/>
                <a:ea typeface="Arial"/>
                <a:cs typeface="Arial"/>
                <a:sym typeface="Arial"/>
              </a:rPr>
              <a:t>Compressor Thermodynamics</a:t>
            </a:r>
            <a:r>
              <a:rPr lang="en" sz="1000">
                <a:solidFill>
                  <a:srgbClr val="333333"/>
                </a:solidFill>
                <a:latin typeface="Arial"/>
                <a:ea typeface="Arial"/>
                <a:cs typeface="Arial"/>
                <a:sym typeface="Arial"/>
              </a:rPr>
              <a:t>. NASA. Web. 17 Jan. 2016. &lt;https://www.grc.nasa.gov/www/k-12/airplane/compth.html&gt;.</a:t>
            </a:r>
          </a:p>
          <a:p>
            <a:pPr marL="457200" lvl="0" indent="-292100" rtl="0">
              <a:spcBef>
                <a:spcPts val="0"/>
              </a:spcBef>
              <a:spcAft>
                <a:spcPts val="0"/>
              </a:spcAft>
              <a:buClr>
                <a:srgbClr val="333333"/>
              </a:buClr>
              <a:buSzPct val="100000"/>
              <a:buFont typeface="Arial"/>
            </a:pPr>
            <a:r>
              <a:rPr lang="en" sz="1000" i="1">
                <a:solidFill>
                  <a:srgbClr val="333333"/>
                </a:solidFill>
                <a:latin typeface="Arial"/>
                <a:ea typeface="Arial"/>
                <a:cs typeface="Arial"/>
                <a:sym typeface="Arial"/>
              </a:rPr>
              <a:t>The Design and Testing of an Axial-Flow Compressor Having Different Blade Profiles in Each Stage</a:t>
            </a:r>
            <a:r>
              <a:rPr lang="en" sz="1000">
                <a:solidFill>
                  <a:srgbClr val="333333"/>
                </a:solidFill>
                <a:latin typeface="Arial"/>
                <a:ea typeface="Arial"/>
                <a:cs typeface="Arial"/>
                <a:sym typeface="Arial"/>
              </a:rPr>
              <a:t>. Bedford: Ministry of Aviation, 1960.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Fchmi, G.T.S. </a:t>
            </a:r>
            <a:r>
              <a:rPr lang="en" sz="1000" i="1">
                <a:solidFill>
                  <a:srgbClr val="333333"/>
                </a:solidFill>
                <a:latin typeface="Arial"/>
                <a:ea typeface="Arial"/>
                <a:cs typeface="Arial"/>
                <a:sym typeface="Arial"/>
              </a:rPr>
              <a:t>The Performance Of Axial-Flow Compressors Of Differing Blade Aspect Ratio</a:t>
            </a:r>
            <a:r>
              <a:rPr lang="en" sz="1000">
                <a:solidFill>
                  <a:srgbClr val="333333"/>
                </a:solidFill>
                <a:latin typeface="Arial"/>
                <a:ea typeface="Arial"/>
                <a:cs typeface="Arial"/>
                <a:sym typeface="Arial"/>
              </a:rPr>
              <a:t>. Bedford: Ministry of Aviation, 1971.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Lee, Sang-Yun, and Kwang-Yong Kim. "Design Optimization of Axial Flow Compressor Blades With Three-Dimensional Navier-Stokes Solver."</a:t>
            </a:r>
            <a:r>
              <a:rPr lang="en" sz="1000" i="1">
                <a:solidFill>
                  <a:srgbClr val="333333"/>
                </a:solidFill>
                <a:latin typeface="Arial"/>
                <a:ea typeface="Arial"/>
                <a:cs typeface="Arial"/>
                <a:sym typeface="Arial"/>
              </a:rPr>
              <a:t>Volume 1: Aircraft Engine; Marine; Turbomachinery; Microturbines and Small Turbomachinery</a:t>
            </a:r>
            <a:r>
              <a:rPr lang="en" sz="1000">
                <a:solidFill>
                  <a:srgbClr val="333333"/>
                </a:solidFill>
                <a:latin typeface="Arial"/>
                <a:ea typeface="Arial"/>
                <a:cs typeface="Arial"/>
                <a:sym typeface="Arial"/>
              </a:rPr>
              <a:t> (2000). Print.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Shape 40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Works Cited </a:t>
            </a:r>
          </a:p>
        </p:txBody>
      </p:sp>
      <p:sp>
        <p:nvSpPr>
          <p:cNvPr id="402" name="Shape 402"/>
          <p:cNvSpPr txBox="1">
            <a:spLocks noGrp="1"/>
          </p:cNvSpPr>
          <p:nvPr>
            <p:ph type="body" idx="1"/>
          </p:nvPr>
        </p:nvSpPr>
        <p:spPr>
          <a:xfrm>
            <a:off x="337650" y="1120050"/>
            <a:ext cx="8520599" cy="3416400"/>
          </a:xfrm>
          <a:prstGeom prst="rect">
            <a:avLst/>
          </a:prstGeom>
        </p:spPr>
        <p:txBody>
          <a:bodyPr lIns="91425" tIns="91425" rIns="91425" bIns="91425" anchor="t" anchorCtr="0">
            <a:noAutofit/>
          </a:bodyPr>
          <a:lstStyle/>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Eum, Hark-Jin, Young-Seok Kang, and Shin-Hyoung Kang. "Tip Clearance Effect on Through-Flow and Performance of a Centrifugal Compressor."</a:t>
            </a:r>
            <a:r>
              <a:rPr lang="en" sz="1000" i="1">
                <a:solidFill>
                  <a:srgbClr val="333333"/>
                </a:solidFill>
                <a:latin typeface="Arial"/>
                <a:ea typeface="Arial"/>
                <a:cs typeface="Arial"/>
                <a:sym typeface="Arial"/>
              </a:rPr>
              <a:t>KSME International Journal</a:t>
            </a:r>
            <a:r>
              <a:rPr lang="en" sz="1000">
                <a:solidFill>
                  <a:srgbClr val="333333"/>
                </a:solidFill>
                <a:latin typeface="Arial"/>
                <a:ea typeface="Arial"/>
                <a:cs typeface="Arial"/>
                <a:sym typeface="Arial"/>
              </a:rPr>
              <a:t> 18.6 (2004): 979-89. Web.</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"Axial Compressor Modifications and Rerates." </a:t>
            </a:r>
            <a:r>
              <a:rPr lang="en" sz="1000" i="1">
                <a:solidFill>
                  <a:srgbClr val="333333"/>
                </a:solidFill>
                <a:latin typeface="Arial"/>
                <a:ea typeface="Arial"/>
                <a:cs typeface="Arial"/>
                <a:sym typeface="Arial"/>
              </a:rPr>
              <a:t>Elliott Group Ebara Corporation</a:t>
            </a:r>
            <a:r>
              <a:rPr lang="en" sz="1000">
                <a:solidFill>
                  <a:srgbClr val="333333"/>
                </a:solidFill>
                <a:latin typeface="Arial"/>
                <a:ea typeface="Arial"/>
                <a:cs typeface="Arial"/>
                <a:sym typeface="Arial"/>
              </a:rPr>
              <a:t>. 2014.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Chen, Lingen, Fengrui Sun, and Chih Wu. "Optimum Design of a Subsonic Axial-flow Compressor Stage." </a:t>
            </a:r>
            <a:r>
              <a:rPr lang="en" sz="1000" i="1">
                <a:solidFill>
                  <a:srgbClr val="333333"/>
                </a:solidFill>
                <a:latin typeface="Arial"/>
                <a:ea typeface="Arial"/>
                <a:cs typeface="Arial"/>
                <a:sym typeface="Arial"/>
              </a:rPr>
              <a:t>Applied Energy</a:t>
            </a:r>
            <a:r>
              <a:rPr lang="en" sz="1000">
                <a:solidFill>
                  <a:srgbClr val="333333"/>
                </a:solidFill>
                <a:latin typeface="Arial"/>
                <a:ea typeface="Arial"/>
                <a:cs typeface="Arial"/>
                <a:sym typeface="Arial"/>
              </a:rPr>
              <a:t>: 187-95.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Jang, C-M, and K-Y Kim. "Optimization of a Stator Blade Using Response Surface Method in a Single-Stage Transonic Axial Compressor."</a:t>
            </a:r>
            <a:r>
              <a:rPr lang="en" sz="1000" i="1">
                <a:solidFill>
                  <a:srgbClr val="333333"/>
                </a:solidFill>
                <a:latin typeface="Arial"/>
                <a:ea typeface="Arial"/>
                <a:cs typeface="Arial"/>
                <a:sym typeface="Arial"/>
              </a:rPr>
              <a:t>Proceedings of the Institution of Mechanical Engineers, Part A: Journal of Power and Energy</a:t>
            </a:r>
            <a:r>
              <a:rPr lang="en" sz="1000">
                <a:solidFill>
                  <a:srgbClr val="333333"/>
                </a:solidFill>
                <a:latin typeface="Arial"/>
                <a:ea typeface="Arial"/>
                <a:cs typeface="Arial"/>
                <a:sym typeface="Arial"/>
              </a:rPr>
              <a:t> (2005): 595-603.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Srikanth, Gaddam. "Design Methodology of a Two Stage Axial Compressor." </a:t>
            </a:r>
            <a:r>
              <a:rPr lang="en" sz="1000" i="1">
                <a:solidFill>
                  <a:srgbClr val="333333"/>
                </a:solidFill>
                <a:latin typeface="Arial"/>
                <a:ea typeface="Arial"/>
                <a:cs typeface="Arial"/>
                <a:sym typeface="Arial"/>
              </a:rPr>
              <a:t>Int.J.of Curr. Engg. and Technol International Journal of Current Engineering and Technology</a:t>
            </a:r>
            <a:r>
              <a:rPr lang="en" sz="1000">
                <a:solidFill>
                  <a:srgbClr val="333333"/>
                </a:solidFill>
                <a:latin typeface="Arial"/>
                <a:ea typeface="Arial"/>
                <a:cs typeface="Arial"/>
                <a:sym typeface="Arial"/>
              </a:rPr>
              <a:t> (2010): 602-04.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Aziaka, D. S., E. O. Osigwe, and B. T. Lebele-Alawa. "Structural and Conceptual Design Analysis of an Axial Compressor for a 100 MW Industrial Gas Turbine (IND100)." </a:t>
            </a:r>
            <a:r>
              <a:rPr lang="en" sz="1000" i="1">
                <a:solidFill>
                  <a:srgbClr val="333333"/>
                </a:solidFill>
                <a:latin typeface="Arial"/>
                <a:ea typeface="Arial"/>
                <a:cs typeface="Arial"/>
                <a:sym typeface="Arial"/>
              </a:rPr>
              <a:t>World Journal of Mechanics WJM</a:t>
            </a:r>
            <a:r>
              <a:rPr lang="en" sz="1000">
                <a:solidFill>
                  <a:srgbClr val="333333"/>
                </a:solidFill>
                <a:latin typeface="Arial"/>
                <a:ea typeface="Arial"/>
                <a:cs typeface="Arial"/>
                <a:sym typeface="Arial"/>
              </a:rPr>
              <a:t>: 332-47.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White, Frank M. </a:t>
            </a:r>
            <a:r>
              <a:rPr lang="en" sz="1000" i="1">
                <a:solidFill>
                  <a:srgbClr val="333333"/>
                </a:solidFill>
                <a:latin typeface="Arial"/>
                <a:ea typeface="Arial"/>
                <a:cs typeface="Arial"/>
                <a:sym typeface="Arial"/>
              </a:rPr>
              <a:t>Fluid Mechanics</a:t>
            </a:r>
            <a:r>
              <a:rPr lang="en" sz="1000">
                <a:solidFill>
                  <a:srgbClr val="333333"/>
                </a:solidFill>
                <a:latin typeface="Arial"/>
                <a:ea typeface="Arial"/>
                <a:cs typeface="Arial"/>
                <a:sym typeface="Arial"/>
              </a:rPr>
              <a:t>. Seventh Edition ed. New York: McGraw-Hil, 2008. Print</a:t>
            </a:r>
          </a:p>
          <a:p>
            <a:pPr marL="457200" lvl="0" indent="-292100" rtl="0">
              <a:spcBef>
                <a:spcPts val="0"/>
              </a:spcBef>
              <a:spcAft>
                <a:spcPts val="0"/>
              </a:spcAft>
              <a:buClr>
                <a:srgbClr val="4F4F4F"/>
              </a:buClr>
              <a:buSzPct val="100000"/>
              <a:buFont typeface="Arial"/>
            </a:pPr>
            <a:r>
              <a:rPr lang="en" sz="1000">
                <a:solidFill>
                  <a:srgbClr val="4F4F4F"/>
                </a:solidFill>
                <a:latin typeface="Arial"/>
                <a:ea typeface="Arial"/>
                <a:cs typeface="Arial"/>
                <a:sym typeface="Arial"/>
              </a:rPr>
              <a:t>Massachusetts Institute of Technology. Dept. of Mechanical Engineering. </a:t>
            </a:r>
            <a:r>
              <a:rPr lang="en" sz="1000" u="sng">
                <a:solidFill>
                  <a:srgbClr val="4F4F4F"/>
                </a:solidFill>
                <a:latin typeface="Arial"/>
                <a:ea typeface="Arial"/>
                <a:cs typeface="Arial"/>
                <a:sym typeface="Arial"/>
              </a:rPr>
              <a:t>Introduction to the Mechanics of Solids.</a:t>
            </a:r>
            <a:r>
              <a:rPr lang="en" sz="1000">
                <a:solidFill>
                  <a:srgbClr val="4F4F4F"/>
                </a:solidFill>
                <a:latin typeface="Arial"/>
                <a:ea typeface="Arial"/>
                <a:cs typeface="Arial"/>
                <a:sym typeface="Arial"/>
              </a:rPr>
              <a:t> New York: McGraw-Hill, 1959.</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Inoue, M., and M. Kuroumaru. "Structure of Tip Clearance Flow in an Isolated Axial Compressor Rotor." </a:t>
            </a:r>
            <a:r>
              <a:rPr lang="en" sz="1000" i="1">
                <a:solidFill>
                  <a:srgbClr val="333333"/>
                </a:solidFill>
                <a:latin typeface="Arial"/>
                <a:ea typeface="Arial"/>
                <a:cs typeface="Arial"/>
                <a:sym typeface="Arial"/>
              </a:rPr>
              <a:t>J. Turbomach. Journal of Turbomachinery</a:t>
            </a:r>
            <a:r>
              <a:rPr lang="en" sz="1000">
                <a:solidFill>
                  <a:srgbClr val="333333"/>
                </a:solidFill>
                <a:latin typeface="Arial"/>
                <a:ea typeface="Arial"/>
                <a:cs typeface="Arial"/>
                <a:sym typeface="Arial"/>
              </a:rPr>
              <a:t>: 250.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Hembera, M., H.-P. Kau, and E. Johann. "Simulation of Casing Treatments of a Transonic Compressor Stage." </a:t>
            </a:r>
            <a:r>
              <a:rPr lang="en" sz="1000" i="1">
                <a:solidFill>
                  <a:srgbClr val="333333"/>
                </a:solidFill>
                <a:latin typeface="Arial"/>
                <a:ea typeface="Arial"/>
                <a:cs typeface="Arial"/>
                <a:sym typeface="Arial"/>
              </a:rPr>
              <a:t>International Journal of Rotating Machinery</a:t>
            </a:r>
            <a:r>
              <a:rPr lang="en" sz="1000">
                <a:solidFill>
                  <a:srgbClr val="333333"/>
                </a:solidFill>
                <a:latin typeface="Arial"/>
                <a:ea typeface="Arial"/>
                <a:cs typeface="Arial"/>
                <a:sym typeface="Arial"/>
              </a:rPr>
              <a:t>: 1-10. Print.</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Cates, Charles C. </a:t>
            </a:r>
            <a:r>
              <a:rPr lang="en" sz="1000" i="1">
                <a:solidFill>
                  <a:srgbClr val="333333"/>
                </a:solidFill>
                <a:latin typeface="Arial"/>
                <a:ea typeface="Arial"/>
                <a:cs typeface="Arial"/>
                <a:sym typeface="Arial"/>
              </a:rPr>
              <a:t>A Computational Study of Axial Compressor Rotor Casing Treatments and Stator Land Seals</a:t>
            </a:r>
            <a:r>
              <a:rPr lang="en" sz="1000">
                <a:solidFill>
                  <a:srgbClr val="333333"/>
                </a:solidFill>
                <a:latin typeface="Arial"/>
                <a:ea typeface="Arial"/>
                <a:cs typeface="Arial"/>
                <a:sym typeface="Arial"/>
              </a:rPr>
              <a:t>. Diss. Virginia Commonwealth University , 2006. Online.</a:t>
            </a:r>
          </a:p>
          <a:p>
            <a:pPr marL="457200" lvl="0" indent="-292100" rtl="0">
              <a:spcBef>
                <a:spcPts val="0"/>
              </a:spcBef>
              <a:spcAft>
                <a:spcPts val="0"/>
              </a:spcAft>
              <a:buClr>
                <a:srgbClr val="333333"/>
              </a:buClr>
              <a:buSzPct val="100000"/>
              <a:buFont typeface="Arial"/>
            </a:pPr>
            <a:r>
              <a:rPr lang="en" sz="1000">
                <a:solidFill>
                  <a:srgbClr val="333333"/>
                </a:solidFill>
                <a:latin typeface="Arial"/>
                <a:ea typeface="Arial"/>
                <a:cs typeface="Arial"/>
                <a:sym typeface="Arial"/>
              </a:rPr>
              <a:t>http://web.ics.purdue.edu/~rberdani/docs/berdanierMS2012.pdf</a:t>
            </a:r>
          </a:p>
          <a:p>
            <a:pPr lvl="0" rtl="0">
              <a:spcBef>
                <a:spcPts val="0"/>
              </a:spcBef>
              <a:buNone/>
            </a:pP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Why are we designing the Axial Compressor?</a:t>
            </a:r>
          </a:p>
        </p:txBody>
      </p:sp>
      <p:sp>
        <p:nvSpPr>
          <p:cNvPr id="123" name="Shape 12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buClr>
                <a:srgbClr val="000000"/>
              </a:buClr>
            </a:pPr>
            <a:r>
              <a:rPr lang="en" dirty="0">
                <a:solidFill>
                  <a:srgbClr val="000000"/>
                </a:solidFill>
              </a:rPr>
              <a:t>An efficient compressor is integral for the pod: necessary for the air cushions, propulsion system, and overall operational efficiency</a:t>
            </a:r>
          </a:p>
          <a:p>
            <a:pPr marL="457200" lvl="0" indent="-228600" rtl="0">
              <a:spcBef>
                <a:spcPts val="0"/>
              </a:spcBef>
              <a:buClr>
                <a:srgbClr val="000000"/>
              </a:buClr>
            </a:pPr>
            <a:r>
              <a:rPr lang="en" dirty="0">
                <a:solidFill>
                  <a:srgbClr val="000000"/>
                </a:solidFill>
              </a:rPr>
              <a:t>Commercial Axial Compressors are not built to be efficient with high velocities airflows of near 1 mach and so it presents a unique problem </a:t>
            </a:r>
          </a:p>
          <a:p>
            <a:pPr marL="457200" lvl="0" indent="-228600" rtl="0">
              <a:spcBef>
                <a:spcPts val="0"/>
              </a:spcBef>
              <a:buClr>
                <a:srgbClr val="000000"/>
              </a:buClr>
            </a:pPr>
            <a:r>
              <a:rPr lang="en" dirty="0">
                <a:solidFill>
                  <a:srgbClr val="000000"/>
                </a:solidFill>
              </a:rPr>
              <a:t>It is a challenging problem that will really test us.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37400"/>
            <a:ext cx="8520599" cy="572699"/>
          </a:xfrm>
          <a:prstGeom prst="rect">
            <a:avLst/>
          </a:prstGeom>
        </p:spPr>
        <p:txBody>
          <a:bodyPr lIns="91425" tIns="91425" rIns="91425" bIns="91425" anchor="t" anchorCtr="0">
            <a:noAutofit/>
          </a:bodyPr>
          <a:lstStyle/>
          <a:p>
            <a:pPr lvl="0" rtl="0">
              <a:spcBef>
                <a:spcPts val="0"/>
              </a:spcBef>
              <a:buNone/>
            </a:pPr>
            <a:r>
              <a:rPr lang="en"/>
              <a:t>Theoretical Performance and Characteristics	</a:t>
            </a:r>
          </a:p>
        </p:txBody>
      </p:sp>
      <p:sp>
        <p:nvSpPr>
          <p:cNvPr id="129" name="Shape 129"/>
          <p:cNvSpPr txBox="1">
            <a:spLocks noGrp="1"/>
          </p:cNvSpPr>
          <p:nvPr>
            <p:ph type="body" idx="1"/>
          </p:nvPr>
        </p:nvSpPr>
        <p:spPr>
          <a:xfrm>
            <a:off x="311700" y="1109575"/>
            <a:ext cx="8520599" cy="3416400"/>
          </a:xfrm>
          <a:prstGeom prst="rect">
            <a:avLst/>
          </a:prstGeom>
        </p:spPr>
        <p:txBody>
          <a:bodyPr lIns="91425" tIns="91425" rIns="91425" bIns="91425" anchor="t" anchorCtr="0">
            <a:noAutofit/>
          </a:bodyPr>
          <a:lstStyle/>
          <a:p>
            <a:pPr marL="457200" lvl="0" indent="-228600" rtl="0">
              <a:spcBef>
                <a:spcPts val="0"/>
              </a:spcBef>
              <a:spcAft>
                <a:spcPts val="0"/>
              </a:spcAft>
              <a:buClr>
                <a:srgbClr val="000000"/>
              </a:buClr>
            </a:pPr>
            <a:r>
              <a:rPr lang="en" dirty="0">
                <a:solidFill>
                  <a:srgbClr val="000000"/>
                </a:solidFill>
              </a:rPr>
              <a:t>Overall pressure change - 20:1 </a:t>
            </a:r>
          </a:p>
          <a:p>
            <a:pPr marL="457200" lvl="0" indent="-228600" rtl="0">
              <a:spcBef>
                <a:spcPts val="0"/>
              </a:spcBef>
              <a:spcAft>
                <a:spcPts val="0"/>
              </a:spcAft>
              <a:buClr>
                <a:srgbClr val="000000"/>
              </a:buClr>
            </a:pPr>
            <a:r>
              <a:rPr lang="en" dirty="0">
                <a:solidFill>
                  <a:srgbClr val="000000"/>
                </a:solidFill>
              </a:rPr>
              <a:t>Pressure ratio: 1.208 per stage</a:t>
            </a:r>
          </a:p>
          <a:p>
            <a:pPr marL="457200" lvl="0" indent="-228600" rtl="0">
              <a:spcBef>
                <a:spcPts val="0"/>
              </a:spcBef>
              <a:spcAft>
                <a:spcPts val="0"/>
              </a:spcAft>
              <a:buClr>
                <a:srgbClr val="000000"/>
              </a:buClr>
            </a:pPr>
            <a:r>
              <a:rPr lang="en" dirty="0">
                <a:solidFill>
                  <a:srgbClr val="000000"/>
                </a:solidFill>
              </a:rPr>
              <a:t>Mass flow rate: 0.49kg/s</a:t>
            </a:r>
          </a:p>
          <a:p>
            <a:pPr marL="457200" lvl="0" indent="-228600" rtl="0">
              <a:spcBef>
                <a:spcPts val="0"/>
              </a:spcBef>
              <a:spcAft>
                <a:spcPts val="0"/>
              </a:spcAft>
              <a:buClr>
                <a:srgbClr val="000000"/>
              </a:buClr>
            </a:pPr>
            <a:r>
              <a:rPr lang="en" dirty="0">
                <a:solidFill>
                  <a:srgbClr val="000000"/>
                </a:solidFill>
              </a:rPr>
              <a:t>Radius of Compressor: 0.502m</a:t>
            </a:r>
          </a:p>
          <a:p>
            <a:pPr marL="457200" lvl="0" indent="-228600" rtl="0">
              <a:spcBef>
                <a:spcPts val="0"/>
              </a:spcBef>
              <a:spcAft>
                <a:spcPts val="0"/>
              </a:spcAft>
              <a:buClr>
                <a:srgbClr val="000000"/>
              </a:buClr>
            </a:pPr>
            <a:r>
              <a:rPr lang="en" dirty="0">
                <a:solidFill>
                  <a:srgbClr val="000000"/>
                </a:solidFill>
              </a:rPr>
              <a:t>Length of Compressor: 1.52m</a:t>
            </a:r>
          </a:p>
          <a:p>
            <a:pPr marL="457200" lvl="0" indent="-228600" rtl="0">
              <a:spcBef>
                <a:spcPts val="0"/>
              </a:spcBef>
              <a:spcAft>
                <a:spcPts val="0"/>
              </a:spcAft>
              <a:buClr>
                <a:srgbClr val="000000"/>
              </a:buClr>
            </a:pPr>
            <a:r>
              <a:rPr lang="en" dirty="0">
                <a:solidFill>
                  <a:srgbClr val="000000"/>
                </a:solidFill>
              </a:rPr>
              <a:t>Power Consumption: 296kW</a:t>
            </a:r>
          </a:p>
          <a:p>
            <a:pPr marL="457200" lvl="0" indent="-228600" rtl="0">
              <a:spcBef>
                <a:spcPts val="0"/>
              </a:spcBef>
              <a:spcAft>
                <a:spcPts val="0"/>
              </a:spcAft>
              <a:buClr>
                <a:srgbClr val="000000"/>
              </a:buClr>
            </a:pPr>
            <a:r>
              <a:rPr lang="en" dirty="0">
                <a:solidFill>
                  <a:srgbClr val="000000"/>
                </a:solidFill>
              </a:rPr>
              <a:t>Efficiency: 0.81</a:t>
            </a:r>
          </a:p>
          <a:p>
            <a:pPr marL="457200" lvl="0" indent="-228600" rtl="0">
              <a:spcBef>
                <a:spcPts val="0"/>
              </a:spcBef>
              <a:spcAft>
                <a:spcPts val="0"/>
              </a:spcAft>
              <a:buClr>
                <a:srgbClr val="000000"/>
              </a:buClr>
            </a:pPr>
            <a:r>
              <a:rPr lang="en" dirty="0">
                <a:solidFill>
                  <a:srgbClr val="000000"/>
                </a:solidFill>
              </a:rPr>
              <a:t>De Haller’s number: 0.737</a:t>
            </a:r>
          </a:p>
          <a:p>
            <a:pPr marL="457200" lvl="0" indent="-228600" rtl="0">
              <a:spcBef>
                <a:spcPts val="0"/>
              </a:spcBef>
              <a:spcAft>
                <a:spcPts val="0"/>
              </a:spcAft>
              <a:buClr>
                <a:srgbClr val="000000"/>
              </a:buClr>
            </a:pPr>
            <a:r>
              <a:rPr lang="en" dirty="0">
                <a:solidFill>
                  <a:srgbClr val="000000"/>
                </a:solidFill>
              </a:rPr>
              <a:t>Temperature change: 559K</a:t>
            </a:r>
          </a:p>
          <a:p>
            <a:pPr marL="457200" lvl="0" indent="-228600" rtl="0">
              <a:spcBef>
                <a:spcPts val="0"/>
              </a:spcBef>
              <a:spcAft>
                <a:spcPts val="0"/>
              </a:spcAft>
              <a:buClr>
                <a:srgbClr val="000000"/>
              </a:buClr>
            </a:pPr>
            <a:r>
              <a:rPr lang="en" dirty="0">
                <a:solidFill>
                  <a:srgbClr val="000000"/>
                </a:solidFill>
              </a:rPr>
              <a:t>Diffusion Factor: 0.5</a:t>
            </a:r>
          </a:p>
          <a:p>
            <a:pPr marL="457200" lvl="0" indent="-228600" rtl="0">
              <a:spcBef>
                <a:spcPts val="0"/>
              </a:spcBef>
              <a:spcAft>
                <a:spcPts val="0"/>
              </a:spcAft>
              <a:buClr>
                <a:srgbClr val="000000"/>
              </a:buClr>
            </a:pPr>
            <a:r>
              <a:rPr lang="en" dirty="0">
                <a:solidFill>
                  <a:srgbClr val="000000"/>
                </a:solidFill>
              </a:rPr>
              <a:t>Degree of Reaction: 0.5</a:t>
            </a:r>
          </a:p>
          <a:p>
            <a:pPr lvl="0" rtl="0">
              <a:spcBef>
                <a:spcPts val="0"/>
              </a:spcBef>
              <a:spcAft>
                <a:spcPts val="0"/>
              </a:spcAft>
              <a:buNone/>
            </a:pPr>
            <a:endParaRPr dirty="0">
              <a:solidFill>
                <a:srgbClr val="000000"/>
              </a:solidFill>
            </a:endParaRPr>
          </a:p>
        </p:txBody>
      </p:sp>
      <p:sp>
        <p:nvSpPr>
          <p:cNvPr id="130" name="Shape 130"/>
          <p:cNvSpPr txBox="1"/>
          <p:nvPr/>
        </p:nvSpPr>
        <p:spPr>
          <a:xfrm>
            <a:off x="4953300" y="3888725"/>
            <a:ext cx="3878999" cy="482099"/>
          </a:xfrm>
          <a:prstGeom prst="rect">
            <a:avLst/>
          </a:prstGeom>
          <a:noFill/>
          <a:ln>
            <a:noFill/>
          </a:ln>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37400"/>
            <a:ext cx="8520599" cy="572699"/>
          </a:xfrm>
          <a:prstGeom prst="rect">
            <a:avLst/>
          </a:prstGeom>
        </p:spPr>
        <p:txBody>
          <a:bodyPr lIns="91425" tIns="91425" rIns="91425" bIns="91425" anchor="t" anchorCtr="0">
            <a:noAutofit/>
          </a:bodyPr>
          <a:lstStyle/>
          <a:p>
            <a:pPr lvl="0" rtl="0">
              <a:spcBef>
                <a:spcPts val="0"/>
              </a:spcBef>
              <a:buNone/>
            </a:pPr>
            <a:r>
              <a:rPr lang="en"/>
              <a:t>Manufacturing Specifications </a:t>
            </a:r>
          </a:p>
        </p:txBody>
      </p:sp>
      <p:sp>
        <p:nvSpPr>
          <p:cNvPr id="136" name="Shape 136"/>
          <p:cNvSpPr txBox="1">
            <a:spLocks noGrp="1"/>
          </p:cNvSpPr>
          <p:nvPr>
            <p:ph type="body" idx="1"/>
          </p:nvPr>
        </p:nvSpPr>
        <p:spPr>
          <a:xfrm>
            <a:off x="311700" y="957175"/>
            <a:ext cx="7908300" cy="3416400"/>
          </a:xfrm>
          <a:prstGeom prst="rect">
            <a:avLst/>
          </a:prstGeom>
        </p:spPr>
        <p:txBody>
          <a:bodyPr lIns="91425" tIns="91425" rIns="91425" bIns="91425" anchor="t" anchorCtr="0">
            <a:noAutofit/>
          </a:bodyPr>
          <a:lstStyle/>
          <a:p>
            <a:pPr marL="457200" lvl="0" indent="-228600" rtl="0">
              <a:spcBef>
                <a:spcPts val="0"/>
              </a:spcBef>
              <a:buClr>
                <a:srgbClr val="000000"/>
              </a:buClr>
            </a:pPr>
            <a:r>
              <a:rPr lang="en">
                <a:solidFill>
                  <a:srgbClr val="000000"/>
                </a:solidFill>
              </a:rPr>
              <a:t>Materials used: 304 Steel </a:t>
            </a:r>
          </a:p>
          <a:p>
            <a:pPr marL="457200" lvl="0" indent="-228600" rtl="0">
              <a:spcBef>
                <a:spcPts val="0"/>
              </a:spcBef>
              <a:buClr>
                <a:srgbClr val="000000"/>
              </a:buClr>
            </a:pPr>
            <a:r>
              <a:rPr lang="en">
                <a:solidFill>
                  <a:srgbClr val="000000"/>
                </a:solidFill>
              </a:rPr>
              <a:t>RPM: 6000 </a:t>
            </a:r>
          </a:p>
          <a:p>
            <a:pPr marL="457200" lvl="0" indent="-228600" rtl="0">
              <a:spcBef>
                <a:spcPts val="0"/>
              </a:spcBef>
              <a:buClr>
                <a:srgbClr val="000000"/>
              </a:buClr>
            </a:pPr>
            <a:r>
              <a:rPr lang="en">
                <a:solidFill>
                  <a:srgbClr val="000000"/>
                </a:solidFill>
              </a:rPr>
              <a:t>Safety Factor: 1.9</a:t>
            </a:r>
          </a:p>
          <a:p>
            <a:pPr marL="457200" lvl="0" indent="-228600" rtl="0">
              <a:spcBef>
                <a:spcPts val="0"/>
              </a:spcBef>
              <a:buClr>
                <a:srgbClr val="000000"/>
              </a:buClr>
            </a:pPr>
            <a:r>
              <a:rPr lang="en">
                <a:solidFill>
                  <a:srgbClr val="000000"/>
                </a:solidFill>
              </a:rPr>
              <a:t>Mass of compressor: 700 kg</a:t>
            </a:r>
          </a:p>
          <a:p>
            <a:pPr marL="457200" lvl="0" indent="-228600" rtl="0">
              <a:spcBef>
                <a:spcPts val="0"/>
              </a:spcBef>
              <a:buClr>
                <a:srgbClr val="000000"/>
              </a:buClr>
            </a:pPr>
            <a:r>
              <a:rPr lang="en">
                <a:solidFill>
                  <a:srgbClr val="000000"/>
                </a:solidFill>
              </a:rPr>
              <a:t>Estimated Cost: 175,000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Our Axial Compressor</a:t>
            </a:r>
          </a:p>
          <a:p>
            <a:pPr lvl="0" rtl="0">
              <a:spcBef>
                <a:spcPts val="0"/>
              </a:spcBef>
              <a:buNone/>
            </a:pPr>
            <a:endParaRPr/>
          </a:p>
        </p:txBody>
      </p:sp>
      <p:sp>
        <p:nvSpPr>
          <p:cNvPr id="142" name="Shape 14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endParaRPr/>
          </a:p>
        </p:txBody>
      </p:sp>
      <p:pic>
        <p:nvPicPr>
          <p:cNvPr id="143" name="Shape 143" descr="Cut Section Render.JPG"/>
          <p:cNvPicPr preferRelativeResize="0"/>
          <p:nvPr/>
        </p:nvPicPr>
        <p:blipFill>
          <a:blip r:embed="rId3">
            <a:alphaModFix/>
          </a:blip>
          <a:stretch>
            <a:fillRect/>
          </a:stretch>
        </p:blipFill>
        <p:spPr>
          <a:xfrm>
            <a:off x="-528475" y="0"/>
            <a:ext cx="9672475"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Shape 148" descr="compressor.jpg"/>
          <p:cNvPicPr preferRelativeResize="0"/>
          <p:nvPr/>
        </p:nvPicPr>
        <p:blipFill>
          <a:blip r:embed="rId3">
            <a:alphaModFix/>
          </a:blip>
          <a:stretch>
            <a:fillRect/>
          </a:stretch>
        </p:blipFill>
        <p:spPr>
          <a:xfrm>
            <a:off x="1158549" y="1313175"/>
            <a:ext cx="6481613" cy="3030425"/>
          </a:xfrm>
          <a:prstGeom prst="rect">
            <a:avLst/>
          </a:prstGeom>
          <a:noFill/>
          <a:ln>
            <a:noFill/>
          </a:ln>
        </p:spPr>
      </p:pic>
      <p:sp>
        <p:nvSpPr>
          <p:cNvPr id="149" name="Shape 149"/>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Overall Compressor and Challenges </a:t>
            </a:r>
          </a:p>
        </p:txBody>
      </p:sp>
      <p:sp>
        <p:nvSpPr>
          <p:cNvPr id="150" name="Shape 150"/>
          <p:cNvSpPr txBox="1"/>
          <p:nvPr/>
        </p:nvSpPr>
        <p:spPr>
          <a:xfrm>
            <a:off x="599000" y="2281375"/>
            <a:ext cx="810900" cy="2787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51" name="Shape 151"/>
          <p:cNvSpPr txBox="1"/>
          <p:nvPr/>
        </p:nvSpPr>
        <p:spPr>
          <a:xfrm>
            <a:off x="1690175" y="1659750"/>
            <a:ext cx="1050300" cy="407400"/>
          </a:xfrm>
          <a:prstGeom prst="rect">
            <a:avLst/>
          </a:prstGeom>
          <a:noFill/>
          <a:ln>
            <a:noFill/>
          </a:ln>
        </p:spPr>
        <p:txBody>
          <a:bodyPr lIns="91425" tIns="91425" rIns="91425" bIns="91425" anchor="t" anchorCtr="0">
            <a:noAutofit/>
          </a:bodyPr>
          <a:lstStyle/>
          <a:p>
            <a:pPr lvl="0" rtl="0">
              <a:spcBef>
                <a:spcPts val="0"/>
              </a:spcBef>
              <a:buNone/>
            </a:pPr>
            <a:r>
              <a:rPr lang="en"/>
              <a:t>Diffuser</a:t>
            </a:r>
          </a:p>
        </p:txBody>
      </p:sp>
      <p:sp>
        <p:nvSpPr>
          <p:cNvPr id="152" name="Shape 152"/>
          <p:cNvSpPr txBox="1"/>
          <p:nvPr/>
        </p:nvSpPr>
        <p:spPr>
          <a:xfrm>
            <a:off x="7767750" y="2592150"/>
            <a:ext cx="810900" cy="278700"/>
          </a:xfrm>
          <a:prstGeom prst="rect">
            <a:avLst/>
          </a:prstGeom>
          <a:noFill/>
          <a:ln>
            <a:noFill/>
          </a:ln>
        </p:spPr>
        <p:txBody>
          <a:bodyPr lIns="91425" tIns="91425" rIns="91425" bIns="91425" anchor="t" anchorCtr="0">
            <a:noAutofit/>
          </a:bodyPr>
          <a:lstStyle/>
          <a:p>
            <a:pPr lvl="0" rtl="0">
              <a:spcBef>
                <a:spcPts val="0"/>
              </a:spcBef>
              <a:buNone/>
            </a:pPr>
            <a:r>
              <a:rPr lang="en"/>
              <a:t>Axle</a:t>
            </a:r>
          </a:p>
          <a:p>
            <a:pPr lvl="0" rtl="0">
              <a:spcBef>
                <a:spcPts val="0"/>
              </a:spcBef>
              <a:buNone/>
            </a:pPr>
            <a:endParaRPr/>
          </a:p>
        </p:txBody>
      </p:sp>
      <p:sp>
        <p:nvSpPr>
          <p:cNvPr id="153" name="Shape 153"/>
          <p:cNvSpPr txBox="1"/>
          <p:nvPr/>
        </p:nvSpPr>
        <p:spPr>
          <a:xfrm>
            <a:off x="7446275" y="2002675"/>
            <a:ext cx="578700" cy="278700"/>
          </a:xfrm>
          <a:prstGeom prst="rect">
            <a:avLst/>
          </a:prstGeom>
          <a:noFill/>
          <a:ln>
            <a:noFill/>
          </a:ln>
        </p:spPr>
        <p:txBody>
          <a:bodyPr lIns="91425" tIns="91425" rIns="91425" bIns="91425" anchor="t" anchorCtr="0">
            <a:noAutofit/>
          </a:bodyPr>
          <a:lstStyle/>
          <a:p>
            <a:pPr lvl="0" rtl="0">
              <a:spcBef>
                <a:spcPts val="0"/>
              </a:spcBef>
              <a:buNone/>
            </a:pPr>
            <a:r>
              <a:rPr lang="en"/>
              <a:t>Hub</a:t>
            </a:r>
          </a:p>
        </p:txBody>
      </p:sp>
      <p:sp>
        <p:nvSpPr>
          <p:cNvPr id="154" name="Shape 154"/>
          <p:cNvSpPr txBox="1"/>
          <p:nvPr/>
        </p:nvSpPr>
        <p:spPr>
          <a:xfrm>
            <a:off x="5549625" y="1088175"/>
            <a:ext cx="1435799" cy="225000"/>
          </a:xfrm>
          <a:prstGeom prst="rect">
            <a:avLst/>
          </a:prstGeom>
          <a:noFill/>
          <a:ln>
            <a:noFill/>
          </a:ln>
        </p:spPr>
        <p:txBody>
          <a:bodyPr lIns="91425" tIns="91425" rIns="91425" bIns="91425" anchor="t" anchorCtr="0">
            <a:noAutofit/>
          </a:bodyPr>
          <a:lstStyle/>
          <a:p>
            <a:pPr lvl="0" rtl="0">
              <a:spcBef>
                <a:spcPts val="0"/>
              </a:spcBef>
              <a:buNone/>
            </a:pPr>
            <a:r>
              <a:rPr lang="en"/>
              <a:t>Outer Wall</a:t>
            </a:r>
          </a:p>
        </p:txBody>
      </p:sp>
      <p:sp>
        <p:nvSpPr>
          <p:cNvPr id="155" name="Shape 155"/>
          <p:cNvSpPr txBox="1"/>
          <p:nvPr/>
        </p:nvSpPr>
        <p:spPr>
          <a:xfrm>
            <a:off x="2152750" y="2367150"/>
            <a:ext cx="696599" cy="225000"/>
          </a:xfrm>
          <a:prstGeom prst="rect">
            <a:avLst/>
          </a:prstGeom>
          <a:noFill/>
          <a:ln>
            <a:noFill/>
          </a:ln>
        </p:spPr>
        <p:txBody>
          <a:bodyPr lIns="91425" tIns="91425" rIns="91425" bIns="91425" anchor="t" anchorCtr="0">
            <a:noAutofit/>
          </a:bodyPr>
          <a:lstStyle/>
          <a:p>
            <a:pPr lvl="0" rtl="0">
              <a:spcBef>
                <a:spcPts val="0"/>
              </a:spcBef>
              <a:buNone/>
            </a:pPr>
            <a:r>
              <a:rPr lang="en"/>
              <a:t>Nose</a:t>
            </a:r>
          </a:p>
        </p:txBody>
      </p:sp>
      <p:sp>
        <p:nvSpPr>
          <p:cNvPr id="156" name="Shape 156"/>
          <p:cNvSpPr txBox="1"/>
          <p:nvPr/>
        </p:nvSpPr>
        <p:spPr>
          <a:xfrm>
            <a:off x="3814525" y="4151050"/>
            <a:ext cx="810900" cy="332099"/>
          </a:xfrm>
          <a:prstGeom prst="rect">
            <a:avLst/>
          </a:prstGeom>
          <a:noFill/>
          <a:ln>
            <a:noFill/>
          </a:ln>
        </p:spPr>
        <p:txBody>
          <a:bodyPr lIns="91425" tIns="91425" rIns="91425" bIns="91425" anchor="t" anchorCtr="0">
            <a:noAutofit/>
          </a:bodyPr>
          <a:lstStyle/>
          <a:p>
            <a:pPr lvl="0" rtl="0">
              <a:spcBef>
                <a:spcPts val="0"/>
              </a:spcBef>
              <a:buNone/>
            </a:pPr>
            <a:r>
              <a:rPr lang="en"/>
              <a:t>Rotor</a:t>
            </a:r>
          </a:p>
        </p:txBody>
      </p:sp>
      <p:cxnSp>
        <p:nvCxnSpPr>
          <p:cNvPr id="157" name="Shape 157"/>
          <p:cNvCxnSpPr/>
          <p:nvPr/>
        </p:nvCxnSpPr>
        <p:spPr>
          <a:xfrm rot="10800000">
            <a:off x="4177974" y="3813849"/>
            <a:ext cx="84000" cy="337200"/>
          </a:xfrm>
          <a:prstGeom prst="straightConnector1">
            <a:avLst/>
          </a:prstGeom>
          <a:noFill/>
          <a:ln w="9525" cap="flat" cmpd="sng">
            <a:solidFill>
              <a:schemeClr val="dk2"/>
            </a:solidFill>
            <a:prstDash val="solid"/>
            <a:round/>
            <a:headEnd type="none" w="lg" len="lg"/>
            <a:tailEnd type="triangle" w="lg" len="lg"/>
          </a:ln>
        </p:spPr>
      </p:cxnSp>
      <p:sp>
        <p:nvSpPr>
          <p:cNvPr id="158" name="Shape 158"/>
          <p:cNvSpPr txBox="1"/>
          <p:nvPr/>
        </p:nvSpPr>
        <p:spPr>
          <a:xfrm>
            <a:off x="4220875" y="995575"/>
            <a:ext cx="932399" cy="332099"/>
          </a:xfrm>
          <a:prstGeom prst="rect">
            <a:avLst/>
          </a:prstGeom>
          <a:noFill/>
          <a:ln>
            <a:noFill/>
          </a:ln>
        </p:spPr>
        <p:txBody>
          <a:bodyPr lIns="91425" tIns="91425" rIns="91425" bIns="91425" anchor="t" anchorCtr="0">
            <a:noAutofit/>
          </a:bodyPr>
          <a:lstStyle/>
          <a:p>
            <a:pPr lvl="0" rtl="0">
              <a:spcBef>
                <a:spcPts val="0"/>
              </a:spcBef>
              <a:buNone/>
            </a:pPr>
            <a:r>
              <a:rPr lang="en"/>
              <a:t>Stator</a:t>
            </a:r>
          </a:p>
        </p:txBody>
      </p:sp>
      <p:cxnSp>
        <p:nvCxnSpPr>
          <p:cNvPr id="159" name="Shape 159"/>
          <p:cNvCxnSpPr/>
          <p:nvPr/>
        </p:nvCxnSpPr>
        <p:spPr>
          <a:xfrm flipH="1">
            <a:off x="4416324" y="1313175"/>
            <a:ext cx="209100" cy="321599"/>
          </a:xfrm>
          <a:prstGeom prst="straightConnector1">
            <a:avLst/>
          </a:prstGeom>
          <a:noFill/>
          <a:ln w="9525" cap="flat" cmpd="sng">
            <a:solidFill>
              <a:schemeClr val="dk2"/>
            </a:solidFill>
            <a:prstDash val="solid"/>
            <a:round/>
            <a:headEnd type="none" w="lg" len="lg"/>
            <a:tailEnd type="triangle" w="lg" len="lg"/>
          </a:ln>
        </p:spPr>
      </p:cxnSp>
      <p:sp>
        <p:nvSpPr>
          <p:cNvPr id="160" name="Shape 160"/>
          <p:cNvSpPr txBox="1"/>
          <p:nvPr/>
        </p:nvSpPr>
        <p:spPr>
          <a:xfrm>
            <a:off x="3144825" y="4542100"/>
            <a:ext cx="4221899" cy="364199"/>
          </a:xfrm>
          <a:prstGeom prst="rect">
            <a:avLst/>
          </a:prstGeom>
          <a:noFill/>
          <a:ln>
            <a:noFill/>
          </a:ln>
        </p:spPr>
        <p:txBody>
          <a:bodyPr lIns="91425" tIns="91425" rIns="91425" bIns="91425" anchor="t" anchorCtr="0">
            <a:noAutofit/>
          </a:bodyPr>
          <a:lstStyle/>
          <a:p>
            <a:pPr lvl="0" rtl="0">
              <a:spcBef>
                <a:spcPts val="0"/>
              </a:spcBef>
              <a:buNone/>
            </a:pPr>
            <a:r>
              <a:rPr lang="en"/>
              <a:t>Sketch of our Compressor</a:t>
            </a:r>
          </a:p>
        </p:txBody>
      </p:sp>
      <p:pic>
        <p:nvPicPr>
          <p:cNvPr id="161" name="Shape 161" descr="Guide Vane.png"/>
          <p:cNvPicPr preferRelativeResize="0"/>
          <p:nvPr/>
        </p:nvPicPr>
        <p:blipFill>
          <a:blip r:embed="rId4">
            <a:alphaModFix/>
          </a:blip>
          <a:stretch>
            <a:fillRect/>
          </a:stretch>
        </p:blipFill>
        <p:spPr>
          <a:xfrm>
            <a:off x="3870075" y="1586800"/>
            <a:ext cx="197050" cy="631450"/>
          </a:xfrm>
          <a:prstGeom prst="rect">
            <a:avLst/>
          </a:prstGeom>
          <a:noFill/>
          <a:ln>
            <a:noFill/>
          </a:ln>
        </p:spPr>
      </p:pic>
      <p:pic>
        <p:nvPicPr>
          <p:cNvPr id="162" name="Shape 162" descr="Guide Vane.png"/>
          <p:cNvPicPr preferRelativeResize="0"/>
          <p:nvPr/>
        </p:nvPicPr>
        <p:blipFill>
          <a:blip r:embed="rId4">
            <a:alphaModFix/>
          </a:blip>
          <a:stretch>
            <a:fillRect/>
          </a:stretch>
        </p:blipFill>
        <p:spPr>
          <a:xfrm rot="10800000" flipH="1">
            <a:off x="3870075" y="3428199"/>
            <a:ext cx="197050" cy="631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Shape 167"/>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rtl="0">
              <a:spcBef>
                <a:spcPts val="0"/>
              </a:spcBef>
              <a:buNone/>
            </a:pPr>
            <a:r>
              <a:rPr lang="en"/>
              <a:t>Designing the Guide Vane</a:t>
            </a:r>
          </a:p>
        </p:txBody>
      </p:sp>
      <p:pic>
        <p:nvPicPr>
          <p:cNvPr id="168" name="Shape 168" descr="Guide vane ve.png"/>
          <p:cNvPicPr preferRelativeResize="0"/>
          <p:nvPr/>
        </p:nvPicPr>
        <p:blipFill>
          <a:blip r:embed="rId3">
            <a:alphaModFix/>
          </a:blip>
          <a:stretch>
            <a:fillRect/>
          </a:stretch>
        </p:blipFill>
        <p:spPr>
          <a:xfrm>
            <a:off x="5282462" y="1298062"/>
            <a:ext cx="3030274" cy="2191125"/>
          </a:xfrm>
          <a:prstGeom prst="rect">
            <a:avLst/>
          </a:prstGeom>
          <a:noFill/>
          <a:ln>
            <a:noFill/>
          </a:ln>
        </p:spPr>
      </p:pic>
      <p:sp>
        <p:nvSpPr>
          <p:cNvPr id="169" name="Shape 169"/>
          <p:cNvSpPr txBox="1"/>
          <p:nvPr/>
        </p:nvSpPr>
        <p:spPr>
          <a:xfrm>
            <a:off x="5282475" y="3338125"/>
            <a:ext cx="1249799" cy="260999"/>
          </a:xfrm>
          <a:prstGeom prst="rect">
            <a:avLst/>
          </a:prstGeom>
          <a:noFill/>
          <a:ln>
            <a:noFill/>
          </a:ln>
        </p:spPr>
        <p:txBody>
          <a:bodyPr lIns="91425" tIns="91425" rIns="91425" bIns="91425" anchor="t" anchorCtr="0">
            <a:noAutofit/>
          </a:bodyPr>
          <a:lstStyle/>
          <a:p>
            <a:pPr lvl="0" rtl="0">
              <a:spcBef>
                <a:spcPts val="0"/>
              </a:spcBef>
              <a:buNone/>
            </a:pPr>
            <a:r>
              <a:rPr lang="en" sz="1200"/>
              <a:t>Guide Vane</a:t>
            </a:r>
          </a:p>
        </p:txBody>
      </p:sp>
      <p:sp>
        <p:nvSpPr>
          <p:cNvPr id="170" name="Shape 170"/>
          <p:cNvSpPr txBox="1"/>
          <p:nvPr/>
        </p:nvSpPr>
        <p:spPr>
          <a:xfrm>
            <a:off x="5477250" y="3990475"/>
            <a:ext cx="3030300" cy="572699"/>
          </a:xfrm>
          <a:prstGeom prst="rect">
            <a:avLst/>
          </a:prstGeom>
          <a:noFill/>
          <a:ln>
            <a:noFill/>
          </a:ln>
        </p:spPr>
        <p:txBody>
          <a:bodyPr lIns="91425" tIns="91425" rIns="91425" bIns="91425" anchor="t" anchorCtr="0">
            <a:noAutofit/>
          </a:bodyPr>
          <a:lstStyle/>
          <a:p>
            <a:pPr lvl="0" algn="ctr" rtl="0">
              <a:spcBef>
                <a:spcPts val="0"/>
              </a:spcBef>
              <a:buNone/>
            </a:pPr>
            <a:r>
              <a:rPr lang="en"/>
              <a:t>Velocity triangles between guide vane and the first rotor</a:t>
            </a:r>
          </a:p>
        </p:txBody>
      </p:sp>
      <p:cxnSp>
        <p:nvCxnSpPr>
          <p:cNvPr id="171" name="Shape 171"/>
          <p:cNvCxnSpPr/>
          <p:nvPr/>
        </p:nvCxnSpPr>
        <p:spPr>
          <a:xfrm rot="10800000" flipH="1">
            <a:off x="3980200" y="2116999"/>
            <a:ext cx="1153800" cy="13800"/>
          </a:xfrm>
          <a:prstGeom prst="straightConnector1">
            <a:avLst/>
          </a:prstGeom>
          <a:noFill/>
          <a:ln w="9525" cap="flat" cmpd="sng">
            <a:solidFill>
              <a:schemeClr val="dk2"/>
            </a:solidFill>
            <a:prstDash val="solid"/>
            <a:round/>
            <a:headEnd type="none" w="lg" len="lg"/>
            <a:tailEnd type="triangle" w="lg" len="lg"/>
          </a:ln>
        </p:spPr>
      </p:cxnSp>
      <p:cxnSp>
        <p:nvCxnSpPr>
          <p:cNvPr id="172" name="Shape 172"/>
          <p:cNvCxnSpPr/>
          <p:nvPr/>
        </p:nvCxnSpPr>
        <p:spPr>
          <a:xfrm rot="10800000" flipH="1">
            <a:off x="3980200" y="2351799"/>
            <a:ext cx="1153800" cy="13800"/>
          </a:xfrm>
          <a:prstGeom prst="straightConnector1">
            <a:avLst/>
          </a:prstGeom>
          <a:noFill/>
          <a:ln w="9525" cap="flat" cmpd="sng">
            <a:solidFill>
              <a:schemeClr val="dk2"/>
            </a:solidFill>
            <a:prstDash val="solid"/>
            <a:round/>
            <a:headEnd type="none" w="lg" len="lg"/>
            <a:tailEnd type="triangle" w="lg" len="lg"/>
          </a:ln>
        </p:spPr>
      </p:cxnSp>
      <p:cxnSp>
        <p:nvCxnSpPr>
          <p:cNvPr id="173" name="Shape 173"/>
          <p:cNvCxnSpPr/>
          <p:nvPr/>
        </p:nvCxnSpPr>
        <p:spPr>
          <a:xfrm rot="10800000" flipH="1">
            <a:off x="3980200" y="2586599"/>
            <a:ext cx="1153800" cy="13800"/>
          </a:xfrm>
          <a:prstGeom prst="straightConnector1">
            <a:avLst/>
          </a:prstGeom>
          <a:noFill/>
          <a:ln w="9525" cap="flat" cmpd="sng">
            <a:solidFill>
              <a:schemeClr val="dk2"/>
            </a:solidFill>
            <a:prstDash val="solid"/>
            <a:round/>
            <a:headEnd type="none" w="lg" len="lg"/>
            <a:tailEnd type="triangle" w="lg" len="lg"/>
          </a:ln>
        </p:spPr>
      </p:cxnSp>
      <p:cxnSp>
        <p:nvCxnSpPr>
          <p:cNvPr id="174" name="Shape 174"/>
          <p:cNvCxnSpPr/>
          <p:nvPr/>
        </p:nvCxnSpPr>
        <p:spPr>
          <a:xfrm rot="10800000" flipH="1">
            <a:off x="3980200" y="2821399"/>
            <a:ext cx="1153800" cy="13800"/>
          </a:xfrm>
          <a:prstGeom prst="straightConnector1">
            <a:avLst/>
          </a:prstGeom>
          <a:noFill/>
          <a:ln w="9525" cap="flat" cmpd="sng">
            <a:solidFill>
              <a:schemeClr val="dk2"/>
            </a:solidFill>
            <a:prstDash val="solid"/>
            <a:round/>
            <a:headEnd type="none" w="lg" len="lg"/>
            <a:tailEnd type="triangle" w="lg" len="lg"/>
          </a:ln>
        </p:spPr>
      </p:cxnSp>
      <p:sp>
        <p:nvSpPr>
          <p:cNvPr id="175" name="Shape 175"/>
          <p:cNvSpPr txBox="1"/>
          <p:nvPr/>
        </p:nvSpPr>
        <p:spPr>
          <a:xfrm>
            <a:off x="4055725" y="1747550"/>
            <a:ext cx="1194899" cy="185399"/>
          </a:xfrm>
          <a:prstGeom prst="rect">
            <a:avLst/>
          </a:prstGeom>
          <a:noFill/>
          <a:ln>
            <a:noFill/>
          </a:ln>
        </p:spPr>
        <p:txBody>
          <a:bodyPr lIns="91425" tIns="91425" rIns="91425" bIns="91425" anchor="t" anchorCtr="0">
            <a:noAutofit/>
          </a:bodyPr>
          <a:lstStyle/>
          <a:p>
            <a:pPr lvl="0" rtl="0">
              <a:spcBef>
                <a:spcPts val="0"/>
              </a:spcBef>
              <a:buNone/>
            </a:pPr>
            <a:r>
              <a:rPr lang="en"/>
              <a:t>238 m/s</a:t>
            </a:r>
          </a:p>
        </p:txBody>
      </p:sp>
      <p:sp>
        <p:nvSpPr>
          <p:cNvPr id="176" name="Shape 176"/>
          <p:cNvSpPr txBox="1"/>
          <p:nvPr/>
        </p:nvSpPr>
        <p:spPr>
          <a:xfrm>
            <a:off x="467000" y="1271275"/>
            <a:ext cx="3113399" cy="30549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We designed the guide vane to deflect the incoming air </a:t>
            </a:r>
          </a:p>
          <a:p>
            <a:pPr marL="457200" lvl="0" indent="-228600" rtl="0">
              <a:spcBef>
                <a:spcPts val="0"/>
              </a:spcBef>
              <a:buChar char="●"/>
            </a:pPr>
            <a:r>
              <a:rPr lang="en"/>
              <a:t>The incoming air was too fast; near the tip the air reaches over mach velocity </a:t>
            </a:r>
          </a:p>
          <a:p>
            <a:pPr marL="457200" lvl="0" indent="-228600" rtl="0">
              <a:spcBef>
                <a:spcPts val="0"/>
              </a:spcBef>
              <a:buChar char="●"/>
            </a:pPr>
            <a:r>
              <a:rPr lang="en"/>
              <a:t>In order to prevent this, the guide vanes were twisted such that the axial component of the air near the tip of the rotor reduced </a:t>
            </a:r>
          </a:p>
          <a:p>
            <a:pPr marL="457200" lvl="0" indent="-228600">
              <a:spcBef>
                <a:spcPts val="0"/>
              </a:spcBef>
              <a:buChar char="●"/>
            </a:pPr>
            <a:r>
              <a:rPr lang="en"/>
              <a:t>Blade angles for the guide vane were chosen to ensure that velocity is fast enough while being sub-sonic</a:t>
            </a:r>
          </a:p>
        </p:txBody>
      </p:sp>
    </p:spTree>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1657</Words>
  <Application>Microsoft Office PowerPoint</Application>
  <PresentationFormat>On-screen Show (16:9)</PresentationFormat>
  <Paragraphs>199</Paragraphs>
  <Slides>32</Slides>
  <Notes>32</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32</vt:i4>
      </vt:variant>
    </vt:vector>
  </HeadingPairs>
  <TitlesOfParts>
    <vt:vector size="36" baseType="lpstr">
      <vt:lpstr>Arial</vt:lpstr>
      <vt:lpstr>Proxima Nova</vt:lpstr>
      <vt:lpstr>simple-light-2</vt:lpstr>
      <vt:lpstr>spearmint</vt:lpstr>
      <vt:lpstr>Final Design Package</vt:lpstr>
      <vt:lpstr>University of Pennsylvania Hyperloop Team</vt:lpstr>
      <vt:lpstr>Team Members </vt:lpstr>
      <vt:lpstr>Why are we designing the Axial Compressor?</vt:lpstr>
      <vt:lpstr>Theoretical Performance and Characteristics </vt:lpstr>
      <vt:lpstr>Manufacturing Specifications </vt:lpstr>
      <vt:lpstr>Our Axial Compressor </vt:lpstr>
      <vt:lpstr>Overall Compressor and Challenges </vt:lpstr>
      <vt:lpstr>Designing the Guide Vane</vt:lpstr>
      <vt:lpstr>Guide Vane - Airfoil Profiles </vt:lpstr>
      <vt:lpstr>Guide Vane</vt:lpstr>
      <vt:lpstr>Designing the Rotor</vt:lpstr>
      <vt:lpstr>Rotor Airfoil Profiles</vt:lpstr>
      <vt:lpstr>Rotor: Blade and Blade root</vt:lpstr>
      <vt:lpstr>Rotor: First Stage </vt:lpstr>
      <vt:lpstr>Designing the Stator</vt:lpstr>
      <vt:lpstr>Stator Airfoil Profile</vt:lpstr>
      <vt:lpstr>Stator: First Stage</vt:lpstr>
      <vt:lpstr>Designing the compressor </vt:lpstr>
      <vt:lpstr>Illustration of Midspan Velocity triangles</vt:lpstr>
      <vt:lpstr>Blade angles for Multiple Stages</vt:lpstr>
      <vt:lpstr>Multiple stages specifications</vt:lpstr>
      <vt:lpstr>Important Relevant Equations</vt:lpstr>
      <vt:lpstr>Compressor Schematic in Alpha</vt:lpstr>
      <vt:lpstr>Rationale behind rejection of schematic in Alpha </vt:lpstr>
      <vt:lpstr>Compressor Schematic Proposed</vt:lpstr>
      <vt:lpstr>Rationale behind proposed schematic  </vt:lpstr>
      <vt:lpstr>Safety First</vt:lpstr>
      <vt:lpstr>PowerPoint Presentation</vt:lpstr>
      <vt:lpstr>PowerPoint Presentation</vt:lpstr>
      <vt:lpstr>Works Cited</vt:lpstr>
      <vt:lpstr>Works Cited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Design Package</dc:title>
  <cp:lastModifiedBy>Jalaj Maheshwari</cp:lastModifiedBy>
  <cp:revision>1</cp:revision>
  <dcterms:modified xsi:type="dcterms:W3CDTF">2016-07-23T04:40:30Z</dcterms:modified>
</cp:coreProperties>
</file>